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PT Sans Narrow"/>
      <p:regular r:id="rId33"/>
      <p:bold r:id="rId34"/>
    </p:embeddedFont>
    <p:embeddedFont>
      <p:font typeface="Nunito Sans Black"/>
      <p:bold r:id="rId35"/>
      <p:boldItalic r:id="rId36"/>
    </p:embeddedFont>
    <p:embeddedFont>
      <p:font typeface="Roboto Mono"/>
      <p:regular r:id="rId37"/>
      <p:bold r:id="rId38"/>
      <p:italic r:id="rId39"/>
      <p:boldItalic r:id="rId40"/>
    </p:embeddedFont>
    <p:embeddedFont>
      <p:font typeface="Open Sans"/>
      <p:regular r:id="rId41"/>
      <p:bold r:id="rId42"/>
      <p:italic r:id="rId43"/>
      <p:boldItalic r:id="rId44"/>
    </p:embeddedFont>
    <p:embeddedFont>
      <p:font typeface="Nunito Sans"/>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ONGYANG S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46" Type="http://schemas.openxmlformats.org/officeDocument/2006/relationships/font" Target="fonts/NunitoSans-boldItalic.fntdata"/><Relationship Id="rId23" Type="http://schemas.openxmlformats.org/officeDocument/2006/relationships/slide" Target="slides/slide17.xml"/><Relationship Id="rId45" Type="http://schemas.openxmlformats.org/officeDocument/2006/relationships/font" Target="fonts/Nunito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PTSansNarrow-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NunitoSansBlack-bold.fntdata"/><Relationship Id="rId12" Type="http://schemas.openxmlformats.org/officeDocument/2006/relationships/slide" Target="slides/slide6.xml"/><Relationship Id="rId34" Type="http://schemas.openxmlformats.org/officeDocument/2006/relationships/font" Target="fonts/PTSansNarrow-bold.fntdata"/><Relationship Id="rId15" Type="http://schemas.openxmlformats.org/officeDocument/2006/relationships/slide" Target="slides/slide9.xml"/><Relationship Id="rId37" Type="http://schemas.openxmlformats.org/officeDocument/2006/relationships/font" Target="fonts/RobotoMono-regular.fntdata"/><Relationship Id="rId14" Type="http://schemas.openxmlformats.org/officeDocument/2006/relationships/slide" Target="slides/slide8.xml"/><Relationship Id="rId36" Type="http://schemas.openxmlformats.org/officeDocument/2006/relationships/font" Target="fonts/NunitoSansBlack-boldItalic.fntdata"/><Relationship Id="rId17" Type="http://schemas.openxmlformats.org/officeDocument/2006/relationships/slide" Target="slides/slide11.xml"/><Relationship Id="rId39" Type="http://schemas.openxmlformats.org/officeDocument/2006/relationships/font" Target="fonts/RobotoMono-italic.fntdata"/><Relationship Id="rId16" Type="http://schemas.openxmlformats.org/officeDocument/2006/relationships/slide" Target="slides/slide10.xml"/><Relationship Id="rId38" Type="http://schemas.openxmlformats.org/officeDocument/2006/relationships/font" Target="fonts/RobotoMon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16T02:01:55.195">
    <p:pos x="6000" y="0"/>
    <p:text>@nora, to add comparison between FastAPI and Flask when present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20d2e51fa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320d2e51fac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f757f312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1f757f3123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2413bae8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2413bae89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3dec834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323dec8341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20d2e51fac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20d2e51fac_2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240e08d6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FastAPI for our app because it’s incredibly efficient and perfect for building REST APIs that interact with our database and frontend.</a:t>
            </a:r>
            <a:br>
              <a:rPr lang="en"/>
            </a:br>
            <a:br>
              <a:rPr lang="en"/>
            </a:br>
            <a:r>
              <a:rPr b="1" lang="en" sz="1300">
                <a:solidFill>
                  <a:schemeClr val="dk1"/>
                </a:solidFill>
              </a:rPr>
              <a:t>Why FastAPI?</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Fast</a:t>
            </a:r>
            <a:r>
              <a:rPr lang="en">
                <a:solidFill>
                  <a:schemeClr val="dk1"/>
                </a:solidFill>
              </a:rPr>
              <a:t>: Built with async capabilities, making it highly efficient even under high load.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Easy to use</a:t>
            </a:r>
            <a:r>
              <a:rPr lang="en">
                <a:solidFill>
                  <a:schemeClr val="dk1"/>
                </a:solidFill>
              </a:rPr>
              <a:t>: With automatic documentation and interactive API docs (Swagger UI).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Highly customizable</a:t>
            </a:r>
            <a:r>
              <a:rPr lang="en">
                <a:solidFill>
                  <a:schemeClr val="dk1"/>
                </a:solidFill>
              </a:rPr>
              <a:t>: Ideal for integrating machine learning models and database operations.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User Authentication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/login</a:t>
            </a:r>
            <a:r>
              <a:rPr lang="en">
                <a:solidFill>
                  <a:schemeClr val="dk1"/>
                </a:solidFill>
              </a:rPr>
              <a:t> and </a:t>
            </a:r>
            <a:r>
              <a:rPr b="1" lang="en">
                <a:solidFill>
                  <a:schemeClr val="dk1"/>
                </a:solidFill>
              </a:rPr>
              <a:t>POST</a:t>
            </a:r>
            <a:r>
              <a:rPr lang="en">
                <a:solidFill>
                  <a:schemeClr val="dk1"/>
                </a:solidFill>
              </a:rPr>
              <a:t> </a:t>
            </a:r>
            <a:r>
              <a:rPr lang="en">
                <a:solidFill>
                  <a:srgbClr val="188038"/>
                </a:solidFill>
                <a:latin typeface="Roboto Mono"/>
                <a:ea typeface="Roboto Mono"/>
                <a:cs typeface="Roboto Mono"/>
                <a:sym typeface="Roboto Mono"/>
              </a:rPr>
              <a:t>/login</a:t>
            </a:r>
            <a:r>
              <a:rPr lang="en">
                <a:solidFill>
                  <a:schemeClr val="dk1"/>
                </a:solidFill>
              </a:rPr>
              <a:t>: Handles user login and session management through cookies.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/profile</a:t>
            </a:r>
            <a:r>
              <a:rPr lang="en">
                <a:solidFill>
                  <a:schemeClr val="dk1"/>
                </a:solidFill>
              </a:rPr>
              <a:t>: Fetches and displays the user profile information.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POST</a:t>
            </a:r>
            <a:r>
              <a:rPr lang="en">
                <a:solidFill>
                  <a:schemeClr val="dk1"/>
                </a:solidFill>
              </a:rPr>
              <a:t> </a:t>
            </a:r>
            <a:r>
              <a:rPr lang="en">
                <a:solidFill>
                  <a:srgbClr val="188038"/>
                </a:solidFill>
                <a:latin typeface="Roboto Mono"/>
                <a:ea typeface="Roboto Mono"/>
                <a:cs typeface="Roboto Mono"/>
                <a:sym typeface="Roboto Mono"/>
              </a:rPr>
              <a:t>/profile</a:t>
            </a:r>
            <a:r>
              <a:rPr lang="en">
                <a:solidFill>
                  <a:schemeClr val="dk1"/>
                </a:solidFill>
              </a:rPr>
              <a:t>: Allows users to update their profile details.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Expense Management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/add_expense</a:t>
            </a:r>
            <a:r>
              <a:rPr lang="en">
                <a:solidFill>
                  <a:schemeClr val="dk1"/>
                </a:solidFill>
              </a:rPr>
              <a:t>: Displays the page for adding a new expense.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POST</a:t>
            </a:r>
            <a:r>
              <a:rPr lang="en">
                <a:solidFill>
                  <a:schemeClr val="dk1"/>
                </a:solidFill>
              </a:rPr>
              <a:t> </a:t>
            </a:r>
            <a:r>
              <a:rPr lang="en">
                <a:solidFill>
                  <a:srgbClr val="188038"/>
                </a:solidFill>
                <a:latin typeface="Roboto Mono"/>
                <a:ea typeface="Roboto Mono"/>
                <a:cs typeface="Roboto Mono"/>
                <a:sym typeface="Roboto Mono"/>
              </a:rPr>
              <a:t>/add_expense</a:t>
            </a:r>
            <a:r>
              <a:rPr lang="en">
                <a:solidFill>
                  <a:schemeClr val="dk1"/>
                </a:solidFill>
              </a:rPr>
              <a:t>: Accepts data from the user and stores it in the database.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/view_expenses</a:t>
            </a:r>
            <a:r>
              <a:rPr lang="en">
                <a:solidFill>
                  <a:schemeClr val="dk1"/>
                </a:solidFill>
              </a:rPr>
              <a:t>: Displays all the user’s expenses, with an option to view them by category and date.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Income Management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/add_income</a:t>
            </a:r>
            <a:r>
              <a:rPr lang="en">
                <a:solidFill>
                  <a:schemeClr val="dk1"/>
                </a:solidFill>
              </a:rPr>
              <a:t>: Displays the page for adding income.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POST</a:t>
            </a:r>
            <a:r>
              <a:rPr lang="en">
                <a:solidFill>
                  <a:schemeClr val="dk1"/>
                </a:solidFill>
              </a:rPr>
              <a:t> </a:t>
            </a:r>
            <a:r>
              <a:rPr lang="en">
                <a:solidFill>
                  <a:srgbClr val="188038"/>
                </a:solidFill>
                <a:latin typeface="Roboto Mono"/>
                <a:ea typeface="Roboto Mono"/>
                <a:cs typeface="Roboto Mono"/>
                <a:sym typeface="Roboto Mono"/>
              </a:rPr>
              <a:t>/add_income</a:t>
            </a:r>
            <a:r>
              <a:rPr lang="en">
                <a:solidFill>
                  <a:schemeClr val="dk1"/>
                </a:solidFill>
              </a:rPr>
              <a:t>: Accepts income data from the user and stores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/view_income</a:t>
            </a:r>
            <a:r>
              <a:rPr lang="en">
                <a:solidFill>
                  <a:schemeClr val="dk1"/>
                </a:solidFill>
              </a:rPr>
              <a:t>: Displays the user’s income, categorized by source and date.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Predictive Features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/predict_expenses</a:t>
            </a:r>
            <a:r>
              <a:rPr lang="en">
                <a:solidFill>
                  <a:schemeClr val="dk1"/>
                </a:solidFill>
              </a:rPr>
              <a:t>: Uses machine learning (LSTM models) to predict future expenses based on historical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/recommend_savings</a:t>
            </a:r>
            <a:r>
              <a:rPr lang="en">
                <a:solidFill>
                  <a:schemeClr val="dk1"/>
                </a:solidFill>
              </a:rPr>
              <a:t>: Offers personalized savings recommendations based on spending patterns.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Visualizations &amp; Dashboards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/expenses_by_month</a:t>
            </a:r>
            <a:r>
              <a:rPr lang="en">
                <a:solidFill>
                  <a:schemeClr val="dk1"/>
                </a:solidFill>
              </a:rPr>
              <a:t>: Visualizes monthly expense data and categorizes it for better financial planning.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GET</a:t>
            </a:r>
            <a:r>
              <a:rPr lang="en">
                <a:solidFill>
                  <a:schemeClr val="dk1"/>
                </a:solidFill>
              </a:rPr>
              <a:t> </a:t>
            </a:r>
            <a:r>
              <a:rPr lang="en">
                <a:solidFill>
                  <a:srgbClr val="188038"/>
                </a:solidFill>
                <a:latin typeface="Roboto Mono"/>
                <a:ea typeface="Roboto Mono"/>
                <a:cs typeface="Roboto Mono"/>
                <a:sym typeface="Roboto Mono"/>
              </a:rPr>
              <a:t>/income_dashboard</a:t>
            </a:r>
            <a:r>
              <a:rPr lang="en">
                <a:solidFill>
                  <a:schemeClr val="dk1"/>
                </a:solidFill>
              </a:rPr>
              <a:t>: Displays income data over different months, helping users track their financial inflow.</a:t>
            </a:r>
            <a:endParaRPr>
              <a:solidFill>
                <a:schemeClr val="dk1"/>
              </a:solidFill>
            </a:endParaRPr>
          </a:p>
          <a:p>
            <a:pPr indent="0" lvl="0" marL="0" rtl="0" algn="l">
              <a:lnSpc>
                <a:spcPct val="115000"/>
              </a:lnSpc>
              <a:spcBef>
                <a:spcPts val="1200"/>
              </a:spcBef>
              <a:spcAft>
                <a:spcPts val="1200"/>
              </a:spcAft>
              <a:buNone/>
            </a:pPr>
            <a:br>
              <a:rPr lang="en"/>
            </a:br>
            <a:endParaRPr/>
          </a:p>
        </p:txBody>
      </p:sp>
      <p:sp>
        <p:nvSpPr>
          <p:cNvPr id="169" name="Google Shape;169;g3240e08d64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23dec8341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Short-Term Memory (LSTM) networks are a special kind of Recurrent Neural Network (RNN) capable of learning long-term dependencies. </a:t>
            </a:r>
            <a:endParaRPr/>
          </a:p>
          <a:p>
            <a:pPr indent="0" lvl="0" marL="0" rtl="0" algn="l">
              <a:spcBef>
                <a:spcPts val="0"/>
              </a:spcBef>
              <a:spcAft>
                <a:spcPts val="0"/>
              </a:spcAft>
              <a:buNone/>
            </a:pPr>
            <a:r>
              <a:rPr lang="en"/>
              <a:t>They are particularly effective in forecasting scenarios where context from the input data extends over long periods, making them ideal for time-series analysis like monthly expense tracking.</a:t>
            </a:r>
            <a:endParaRPr/>
          </a:p>
        </p:txBody>
      </p:sp>
      <p:sp>
        <p:nvSpPr>
          <p:cNvPr id="179" name="Google Shape;179;g323dec8341c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3dec8341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Short-Term Memory (LSTM) networks are a special kind of Recurrent Neural Network (RNN) capable of learning long-term dependencies. </a:t>
            </a:r>
            <a:endParaRPr/>
          </a:p>
          <a:p>
            <a:pPr indent="0" lvl="0" marL="0" rtl="0" algn="l">
              <a:spcBef>
                <a:spcPts val="0"/>
              </a:spcBef>
              <a:spcAft>
                <a:spcPts val="0"/>
              </a:spcAft>
              <a:buNone/>
            </a:pPr>
            <a:r>
              <a:rPr lang="en"/>
              <a:t>They are particularly effective in forecasting scenarios where context from the input data extends over long periods, making them ideal for time-series analysis like monthly expense tracking.</a:t>
            </a:r>
            <a:endParaRPr/>
          </a:p>
        </p:txBody>
      </p:sp>
      <p:sp>
        <p:nvSpPr>
          <p:cNvPr id="186" name="Google Shape;186;g323dec8341c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20d2e51fac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20d2e51fac_2_2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3dec8341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Short-Term Memory (LSTM) networks are a special kind of Recurrent Neural Network (RNN) capable of learning long-term dependencies. </a:t>
            </a:r>
            <a:endParaRPr/>
          </a:p>
          <a:p>
            <a:pPr indent="0" lvl="0" marL="0" rtl="0" algn="l">
              <a:spcBef>
                <a:spcPts val="0"/>
              </a:spcBef>
              <a:spcAft>
                <a:spcPts val="0"/>
              </a:spcAft>
              <a:buNone/>
            </a:pPr>
            <a:r>
              <a:rPr lang="en"/>
              <a:t>They are particularly effective in forecasting scenarios where context from the input data extends over long periods, making them ideal for time-series analysis like monthly expense tracking.</a:t>
            </a:r>
            <a:endParaRPr/>
          </a:p>
        </p:txBody>
      </p:sp>
      <p:sp>
        <p:nvSpPr>
          <p:cNvPr id="200" name="Google Shape;200;g323dec8341c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3dec8341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23dec8341c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20d2e51fac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320d2e51fac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3dec8341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0028"/>
              </a:lnSpc>
              <a:spcBef>
                <a:spcPts val="0"/>
              </a:spcBef>
              <a:spcAft>
                <a:spcPts val="0"/>
              </a:spcAft>
              <a:buClr>
                <a:srgbClr val="193967"/>
              </a:buClr>
              <a:buSzPts val="1400"/>
              <a:buFont typeface="Nunito Sans"/>
              <a:buChar char="➔"/>
            </a:pPr>
            <a:r>
              <a:rPr b="1" lang="en" sz="1400">
                <a:solidFill>
                  <a:srgbClr val="193967"/>
                </a:solidFill>
                <a:latin typeface="Nunito Sans"/>
                <a:ea typeface="Nunito Sans"/>
                <a:cs typeface="Nunito Sans"/>
                <a:sym typeface="Nunito Sans"/>
              </a:rPr>
              <a:t>Pros</a:t>
            </a:r>
            <a:endParaRPr b="1" sz="1400">
              <a:solidFill>
                <a:srgbClr val="193967"/>
              </a:solidFill>
              <a:latin typeface="Nunito Sans"/>
              <a:ea typeface="Nunito Sans"/>
              <a:cs typeface="Nunito Sans"/>
              <a:sym typeface="Nunito Sans"/>
            </a:endParaRPr>
          </a:p>
          <a:p>
            <a:pPr indent="-298450" lvl="1" marL="914400" rtl="0" algn="l">
              <a:lnSpc>
                <a:spcPct val="110028"/>
              </a:lnSpc>
              <a:spcBef>
                <a:spcPts val="0"/>
              </a:spcBef>
              <a:spcAft>
                <a:spcPts val="0"/>
              </a:spcAft>
              <a:buClr>
                <a:srgbClr val="193967"/>
              </a:buClr>
              <a:buSzPts val="1100"/>
              <a:buFont typeface="Nunito Sans"/>
              <a:buChar char="◆"/>
            </a:pPr>
            <a:r>
              <a:rPr b="1" lang="en">
                <a:solidFill>
                  <a:srgbClr val="193967"/>
                </a:solidFill>
                <a:latin typeface="Nunito Sans"/>
                <a:ea typeface="Nunito Sans"/>
                <a:cs typeface="Nunito Sans"/>
                <a:sym typeface="Nunito Sans"/>
              </a:rPr>
              <a:t>Simplicity and Speed</a:t>
            </a:r>
            <a:endParaRPr b="1">
              <a:solidFill>
                <a:srgbClr val="193967"/>
              </a:solidFill>
              <a:latin typeface="Nunito Sans"/>
              <a:ea typeface="Nunito Sans"/>
              <a:cs typeface="Nunito Sans"/>
              <a:sym typeface="Nunito Sans"/>
            </a:endParaRPr>
          </a:p>
          <a:p>
            <a:pPr indent="-304800" lvl="2" marL="1371600" rtl="0" algn="l">
              <a:lnSpc>
                <a:spcPct val="110028"/>
              </a:lnSpc>
              <a:spcBef>
                <a:spcPts val="0"/>
              </a:spcBef>
              <a:spcAft>
                <a:spcPts val="0"/>
              </a:spcAft>
              <a:buClr>
                <a:srgbClr val="193967"/>
              </a:buClr>
              <a:buSzPts val="1200"/>
              <a:buFont typeface="Nunito Sans"/>
              <a:buChar char="●"/>
            </a:pPr>
            <a:r>
              <a:rPr lang="en" sz="1000">
                <a:solidFill>
                  <a:srgbClr val="193967"/>
                </a:solidFill>
                <a:latin typeface="Nunito Sans"/>
                <a:ea typeface="Nunito Sans"/>
                <a:cs typeface="Nunito Sans"/>
                <a:sym typeface="Nunito Sans"/>
              </a:rPr>
              <a:t>Quick and straightforward approach using the last transaction to recommend savings</a:t>
            </a:r>
            <a:r>
              <a:rPr lang="en" sz="1200">
                <a:solidFill>
                  <a:srgbClr val="193967"/>
                </a:solidFill>
                <a:latin typeface="Nunito Sans"/>
                <a:ea typeface="Nunito Sans"/>
                <a:cs typeface="Nunito Sans"/>
                <a:sym typeface="Nunito Sans"/>
              </a:rPr>
              <a:t>.</a:t>
            </a:r>
            <a:endParaRPr sz="1200">
              <a:solidFill>
                <a:srgbClr val="193967"/>
              </a:solidFill>
              <a:latin typeface="Nunito Sans"/>
              <a:ea typeface="Nunito Sans"/>
              <a:cs typeface="Nunito Sans"/>
              <a:sym typeface="Nunito Sans"/>
            </a:endParaRPr>
          </a:p>
          <a:p>
            <a:pPr indent="-298450" lvl="1" marL="914400" rtl="0" algn="l">
              <a:lnSpc>
                <a:spcPct val="110028"/>
              </a:lnSpc>
              <a:spcBef>
                <a:spcPts val="0"/>
              </a:spcBef>
              <a:spcAft>
                <a:spcPts val="0"/>
              </a:spcAft>
              <a:buClr>
                <a:srgbClr val="193967"/>
              </a:buClr>
              <a:buSzPts val="1100"/>
              <a:buFont typeface="Nunito Sans"/>
              <a:buChar char="◆"/>
            </a:pPr>
            <a:r>
              <a:rPr b="1" lang="en">
                <a:solidFill>
                  <a:srgbClr val="193967"/>
                </a:solidFill>
                <a:latin typeface="Nunito Sans"/>
                <a:ea typeface="Nunito Sans"/>
                <a:cs typeface="Nunito Sans"/>
                <a:sym typeface="Nunito Sans"/>
              </a:rPr>
              <a:t>Data-Driven Recommendations</a:t>
            </a:r>
            <a:endParaRPr b="1">
              <a:solidFill>
                <a:srgbClr val="193967"/>
              </a:solidFill>
              <a:latin typeface="Nunito Sans"/>
              <a:ea typeface="Nunito Sans"/>
              <a:cs typeface="Nunito Sans"/>
              <a:sym typeface="Nunito Sans"/>
            </a:endParaRPr>
          </a:p>
          <a:p>
            <a:pPr indent="-292100" lvl="2" marL="1371600" rtl="0" algn="l">
              <a:lnSpc>
                <a:spcPct val="110028"/>
              </a:lnSpc>
              <a:spcBef>
                <a:spcPts val="0"/>
              </a:spcBef>
              <a:spcAft>
                <a:spcPts val="0"/>
              </a:spcAft>
              <a:buClr>
                <a:srgbClr val="193967"/>
              </a:buClr>
              <a:buSzPts val="1000"/>
              <a:buFont typeface="Nunito Sans"/>
              <a:buChar char="●"/>
            </a:pPr>
            <a:r>
              <a:rPr lang="en" sz="1000">
                <a:solidFill>
                  <a:srgbClr val="193967"/>
                </a:solidFill>
                <a:latin typeface="Nunito Sans"/>
                <a:ea typeface="Nunito Sans"/>
                <a:cs typeface="Nunito Sans"/>
                <a:sym typeface="Nunito Sans"/>
              </a:rPr>
              <a:t>Utilizes actual transaction data to tailor savings advice, potentially making it more relevant than generic suggestions.</a:t>
            </a:r>
            <a:endParaRPr sz="1000">
              <a:solidFill>
                <a:srgbClr val="193967"/>
              </a:solidFill>
              <a:latin typeface="Nunito Sans"/>
              <a:ea typeface="Nunito Sans"/>
              <a:cs typeface="Nunito Sans"/>
              <a:sym typeface="Nunito Sans"/>
            </a:endParaRPr>
          </a:p>
          <a:p>
            <a:pPr indent="-298450" lvl="1" marL="914400" rtl="0" algn="l">
              <a:lnSpc>
                <a:spcPct val="110028"/>
              </a:lnSpc>
              <a:spcBef>
                <a:spcPts val="0"/>
              </a:spcBef>
              <a:spcAft>
                <a:spcPts val="0"/>
              </a:spcAft>
              <a:buClr>
                <a:srgbClr val="193967"/>
              </a:buClr>
              <a:buSzPts val="1100"/>
              <a:buFont typeface="Nunito Sans"/>
              <a:buChar char="◆"/>
            </a:pPr>
            <a:r>
              <a:rPr b="1" lang="en">
                <a:solidFill>
                  <a:srgbClr val="193967"/>
                </a:solidFill>
                <a:latin typeface="Nunito Sans"/>
                <a:ea typeface="Nunito Sans"/>
                <a:cs typeface="Nunito Sans"/>
                <a:sym typeface="Nunito Sans"/>
              </a:rPr>
              <a:t>Personalization</a:t>
            </a:r>
            <a:endParaRPr b="1">
              <a:solidFill>
                <a:srgbClr val="193967"/>
              </a:solidFill>
              <a:latin typeface="Nunito Sans"/>
              <a:ea typeface="Nunito Sans"/>
              <a:cs typeface="Nunito Sans"/>
              <a:sym typeface="Nunito Sans"/>
            </a:endParaRPr>
          </a:p>
          <a:p>
            <a:pPr indent="-292100" lvl="2" marL="1371600" rtl="0" algn="l">
              <a:lnSpc>
                <a:spcPct val="110028"/>
              </a:lnSpc>
              <a:spcBef>
                <a:spcPts val="0"/>
              </a:spcBef>
              <a:spcAft>
                <a:spcPts val="0"/>
              </a:spcAft>
              <a:buClr>
                <a:srgbClr val="193967"/>
              </a:buClr>
              <a:buSzPts val="1000"/>
              <a:buFont typeface="Nunito Sans"/>
              <a:buChar char="●"/>
            </a:pPr>
            <a:r>
              <a:rPr lang="en" sz="1000">
                <a:solidFill>
                  <a:srgbClr val="193967"/>
                </a:solidFill>
                <a:latin typeface="Nunito Sans"/>
                <a:ea typeface="Nunito Sans"/>
                <a:cs typeface="Nunito Sans"/>
                <a:sym typeface="Nunito Sans"/>
              </a:rPr>
              <a:t>Each user's recommendation is based on their own spending patterns, offering a customized approach.</a:t>
            </a:r>
            <a:endParaRPr sz="1000">
              <a:solidFill>
                <a:srgbClr val="193967"/>
              </a:solidFill>
              <a:latin typeface="Nunito Sans"/>
              <a:ea typeface="Nunito Sans"/>
              <a:cs typeface="Nunito Sans"/>
              <a:sym typeface="Nunito Sans"/>
            </a:endParaRPr>
          </a:p>
          <a:p>
            <a:pPr indent="-317500" lvl="0" marL="457200" rtl="0" algn="l">
              <a:lnSpc>
                <a:spcPct val="110028"/>
              </a:lnSpc>
              <a:spcBef>
                <a:spcPts val="0"/>
              </a:spcBef>
              <a:spcAft>
                <a:spcPts val="0"/>
              </a:spcAft>
              <a:buClr>
                <a:srgbClr val="193967"/>
              </a:buClr>
              <a:buSzPts val="1400"/>
              <a:buFont typeface="Nunito Sans"/>
              <a:buChar char="➔"/>
            </a:pPr>
            <a:r>
              <a:rPr b="1" lang="en" sz="1400">
                <a:solidFill>
                  <a:srgbClr val="193967"/>
                </a:solidFill>
                <a:latin typeface="Nunito Sans"/>
                <a:ea typeface="Nunito Sans"/>
                <a:cs typeface="Nunito Sans"/>
                <a:sym typeface="Nunito Sans"/>
              </a:rPr>
              <a:t>Cons</a:t>
            </a:r>
            <a:endParaRPr sz="1400">
              <a:solidFill>
                <a:srgbClr val="193967"/>
              </a:solidFill>
              <a:latin typeface="Nunito Sans"/>
              <a:ea typeface="Nunito Sans"/>
              <a:cs typeface="Nunito Sans"/>
              <a:sym typeface="Nunito Sans"/>
            </a:endParaRPr>
          </a:p>
          <a:p>
            <a:pPr indent="-298450" lvl="1" marL="914400" rtl="0" algn="l">
              <a:lnSpc>
                <a:spcPct val="110028"/>
              </a:lnSpc>
              <a:spcBef>
                <a:spcPts val="0"/>
              </a:spcBef>
              <a:spcAft>
                <a:spcPts val="0"/>
              </a:spcAft>
              <a:buClr>
                <a:srgbClr val="193967"/>
              </a:buClr>
              <a:buSzPts val="1100"/>
              <a:buFont typeface="Nunito Sans"/>
              <a:buChar char="◆"/>
            </a:pPr>
            <a:r>
              <a:rPr b="1" lang="en">
                <a:solidFill>
                  <a:srgbClr val="193967"/>
                </a:solidFill>
                <a:latin typeface="Nunito Sans"/>
                <a:ea typeface="Nunito Sans"/>
                <a:cs typeface="Nunito Sans"/>
                <a:sym typeface="Nunito Sans"/>
              </a:rPr>
              <a:t>Potential for Outliers</a:t>
            </a:r>
            <a:endParaRPr b="1">
              <a:solidFill>
                <a:srgbClr val="193967"/>
              </a:solidFill>
              <a:latin typeface="Nunito Sans"/>
              <a:ea typeface="Nunito Sans"/>
              <a:cs typeface="Nunito Sans"/>
              <a:sym typeface="Nunito Sans"/>
            </a:endParaRPr>
          </a:p>
          <a:p>
            <a:pPr indent="-292100" lvl="2" marL="1371600" rtl="0" algn="l">
              <a:lnSpc>
                <a:spcPct val="110028"/>
              </a:lnSpc>
              <a:spcBef>
                <a:spcPts val="0"/>
              </a:spcBef>
              <a:spcAft>
                <a:spcPts val="0"/>
              </a:spcAft>
              <a:buClr>
                <a:srgbClr val="193967"/>
              </a:buClr>
              <a:buSzPts val="1000"/>
              <a:buFont typeface="Nunito Sans"/>
              <a:buChar char="●"/>
            </a:pPr>
            <a:r>
              <a:rPr lang="en" sz="1000">
                <a:solidFill>
                  <a:srgbClr val="193967"/>
                </a:solidFill>
                <a:latin typeface="Nunito Sans"/>
                <a:ea typeface="Nunito Sans"/>
                <a:cs typeface="Nunito Sans"/>
                <a:sym typeface="Nunito Sans"/>
              </a:rPr>
              <a:t>A single, atypical expense can skew the savings recommendation.</a:t>
            </a:r>
            <a:endParaRPr sz="1200">
              <a:solidFill>
                <a:srgbClr val="193967"/>
              </a:solidFill>
              <a:latin typeface="Nunito Sans"/>
              <a:ea typeface="Nunito Sans"/>
              <a:cs typeface="Nunito Sans"/>
              <a:sym typeface="Nunito Sans"/>
            </a:endParaRPr>
          </a:p>
          <a:p>
            <a:pPr indent="-292100" lvl="2" marL="1371600" rtl="0" algn="l">
              <a:lnSpc>
                <a:spcPct val="110028"/>
              </a:lnSpc>
              <a:spcBef>
                <a:spcPts val="0"/>
              </a:spcBef>
              <a:spcAft>
                <a:spcPts val="0"/>
              </a:spcAft>
              <a:buClr>
                <a:srgbClr val="193967"/>
              </a:buClr>
              <a:buSzPts val="1000"/>
              <a:buFont typeface="Nunito Sans"/>
              <a:buChar char="●"/>
            </a:pPr>
            <a:r>
              <a:rPr lang="en" sz="1000">
                <a:solidFill>
                  <a:srgbClr val="193967"/>
                </a:solidFill>
                <a:latin typeface="Nunito Sans"/>
                <a:ea typeface="Nunito Sans"/>
                <a:cs typeface="Nunito Sans"/>
                <a:sym typeface="Nunito Sans"/>
              </a:rPr>
              <a:t>Relies on the nearest historical data point, which may not always be indicative of future financial capacity.</a:t>
            </a:r>
            <a:endParaRPr sz="1000">
              <a:solidFill>
                <a:srgbClr val="193967"/>
              </a:solidFill>
              <a:latin typeface="Nunito Sans"/>
              <a:ea typeface="Nunito Sans"/>
              <a:cs typeface="Nunito Sans"/>
              <a:sym typeface="Nunito Sans"/>
            </a:endParaRPr>
          </a:p>
          <a:p>
            <a:pPr indent="-317500" lvl="0" marL="457200" rtl="0" algn="l">
              <a:lnSpc>
                <a:spcPct val="110028"/>
              </a:lnSpc>
              <a:spcBef>
                <a:spcPts val="0"/>
              </a:spcBef>
              <a:spcAft>
                <a:spcPts val="0"/>
              </a:spcAft>
              <a:buClr>
                <a:srgbClr val="193967"/>
              </a:buClr>
              <a:buSzPts val="1400"/>
              <a:buFont typeface="Nunito Sans"/>
              <a:buChar char="➔"/>
            </a:pPr>
            <a:r>
              <a:rPr b="1" lang="en" sz="1400">
                <a:solidFill>
                  <a:srgbClr val="193967"/>
                </a:solidFill>
                <a:latin typeface="Nunito Sans"/>
                <a:ea typeface="Nunito Sans"/>
                <a:cs typeface="Nunito Sans"/>
                <a:sym typeface="Nunito Sans"/>
              </a:rPr>
              <a:t>Potential Improvements</a:t>
            </a:r>
            <a:endParaRPr b="1" sz="1400">
              <a:solidFill>
                <a:srgbClr val="193967"/>
              </a:solidFill>
              <a:latin typeface="Nunito Sans"/>
              <a:ea typeface="Nunito Sans"/>
              <a:cs typeface="Nunito Sans"/>
              <a:sym typeface="Nunito Sans"/>
            </a:endParaRPr>
          </a:p>
          <a:p>
            <a:pPr indent="-298450" lvl="1" marL="914400" rtl="0" algn="l">
              <a:lnSpc>
                <a:spcPct val="110028"/>
              </a:lnSpc>
              <a:spcBef>
                <a:spcPts val="0"/>
              </a:spcBef>
              <a:spcAft>
                <a:spcPts val="0"/>
              </a:spcAft>
              <a:buClr>
                <a:srgbClr val="193967"/>
              </a:buClr>
              <a:buSzPts val="1100"/>
              <a:buFont typeface="Nunito Sans"/>
              <a:buChar char="◆"/>
            </a:pPr>
            <a:r>
              <a:rPr b="1" lang="en">
                <a:solidFill>
                  <a:srgbClr val="193967"/>
                </a:solidFill>
                <a:latin typeface="Nunito Sans"/>
                <a:ea typeface="Nunito Sans"/>
                <a:cs typeface="Nunito Sans"/>
                <a:sym typeface="Nunito Sans"/>
              </a:rPr>
              <a:t>Utilize Averages or Trends</a:t>
            </a:r>
            <a:endParaRPr b="1">
              <a:solidFill>
                <a:srgbClr val="193967"/>
              </a:solidFill>
              <a:latin typeface="Nunito Sans"/>
              <a:ea typeface="Nunito Sans"/>
              <a:cs typeface="Nunito Sans"/>
              <a:sym typeface="Nunito Sans"/>
            </a:endParaRPr>
          </a:p>
          <a:p>
            <a:pPr indent="-292100" lvl="2" marL="1371600" rtl="0" algn="l">
              <a:lnSpc>
                <a:spcPct val="110028"/>
              </a:lnSpc>
              <a:spcBef>
                <a:spcPts val="0"/>
              </a:spcBef>
              <a:spcAft>
                <a:spcPts val="0"/>
              </a:spcAft>
              <a:buClr>
                <a:srgbClr val="193967"/>
              </a:buClr>
              <a:buSzPts val="1000"/>
              <a:buFont typeface="Nunito Sans"/>
              <a:buChar char="●"/>
            </a:pPr>
            <a:r>
              <a:rPr lang="en" sz="1000">
                <a:solidFill>
                  <a:srgbClr val="193967"/>
                </a:solidFill>
                <a:latin typeface="Nunito Sans"/>
                <a:ea typeface="Nunito Sans"/>
                <a:cs typeface="Nunito Sans"/>
                <a:sym typeface="Nunito Sans"/>
              </a:rPr>
              <a:t>Employ averages or financial trend analysis to stabilize recommendations against outliers.</a:t>
            </a:r>
            <a:endParaRPr sz="1000">
              <a:solidFill>
                <a:srgbClr val="193967"/>
              </a:solidFill>
              <a:latin typeface="Nunito Sans"/>
              <a:ea typeface="Nunito Sans"/>
              <a:cs typeface="Nunito Sans"/>
              <a:sym typeface="Nunito Sans"/>
            </a:endParaRPr>
          </a:p>
          <a:p>
            <a:pPr indent="-292100" lvl="2" marL="1371600" rtl="0" algn="l">
              <a:lnSpc>
                <a:spcPct val="110028"/>
              </a:lnSpc>
              <a:spcBef>
                <a:spcPts val="0"/>
              </a:spcBef>
              <a:spcAft>
                <a:spcPts val="0"/>
              </a:spcAft>
              <a:buClr>
                <a:srgbClr val="193967"/>
              </a:buClr>
              <a:buSzPts val="1000"/>
              <a:buFont typeface="Nunito Sans"/>
              <a:buChar char="●"/>
            </a:pPr>
            <a:r>
              <a:rPr lang="en" sz="1000">
                <a:solidFill>
                  <a:srgbClr val="193967"/>
                </a:solidFill>
                <a:latin typeface="Nunito Sans"/>
                <a:ea typeface="Nunito Sans"/>
                <a:cs typeface="Nunito Sans"/>
                <a:sym typeface="Nunito Sans"/>
              </a:rPr>
              <a:t>Enhance with Machine Learning:</a:t>
            </a:r>
            <a:endParaRPr sz="1000">
              <a:solidFill>
                <a:srgbClr val="193967"/>
              </a:solidFill>
              <a:latin typeface="Nunito Sans"/>
              <a:ea typeface="Nunito Sans"/>
              <a:cs typeface="Nunito Sans"/>
              <a:sym typeface="Nunito Sans"/>
            </a:endParaRPr>
          </a:p>
          <a:p>
            <a:pPr indent="-292100" lvl="2" marL="1371600" rtl="0" algn="l">
              <a:lnSpc>
                <a:spcPct val="110028"/>
              </a:lnSpc>
              <a:spcBef>
                <a:spcPts val="0"/>
              </a:spcBef>
              <a:spcAft>
                <a:spcPts val="0"/>
              </a:spcAft>
              <a:buClr>
                <a:srgbClr val="193967"/>
              </a:buClr>
              <a:buSzPts val="1000"/>
              <a:buFont typeface="Nunito Sans"/>
              <a:buChar char="●"/>
            </a:pPr>
            <a:r>
              <a:rPr lang="en" sz="1000">
                <a:solidFill>
                  <a:srgbClr val="193967"/>
                </a:solidFill>
                <a:latin typeface="Nunito Sans"/>
                <a:ea typeface="Nunito Sans"/>
                <a:cs typeface="Nunito Sans"/>
                <a:sym typeface="Nunito Sans"/>
              </a:rPr>
              <a:t>Implement more complex algorithms to learn from broader financial behaviors and adapt over time.</a:t>
            </a:r>
            <a:endParaRPr sz="1000">
              <a:solidFill>
                <a:srgbClr val="193967"/>
              </a:solidFill>
              <a:latin typeface="Nunito Sans"/>
              <a:ea typeface="Nunito Sans"/>
              <a:cs typeface="Nunito Sans"/>
              <a:sym typeface="Nunito Sans"/>
            </a:endParaRPr>
          </a:p>
          <a:p>
            <a:pPr indent="-298450" lvl="1" marL="914400" rtl="0" algn="l">
              <a:lnSpc>
                <a:spcPct val="110028"/>
              </a:lnSpc>
              <a:spcBef>
                <a:spcPts val="0"/>
              </a:spcBef>
              <a:spcAft>
                <a:spcPts val="0"/>
              </a:spcAft>
              <a:buClr>
                <a:srgbClr val="193967"/>
              </a:buClr>
              <a:buSzPts val="1100"/>
              <a:buFont typeface="Nunito Sans"/>
              <a:buChar char="◆"/>
            </a:pPr>
            <a:r>
              <a:rPr b="1" lang="en">
                <a:solidFill>
                  <a:srgbClr val="193967"/>
                </a:solidFill>
                <a:latin typeface="Nunito Sans"/>
                <a:ea typeface="Nunito Sans"/>
                <a:cs typeface="Nunito Sans"/>
                <a:sym typeface="Nunito Sans"/>
              </a:rPr>
              <a:t>Integrate User Input</a:t>
            </a:r>
            <a:endParaRPr b="1">
              <a:solidFill>
                <a:srgbClr val="193967"/>
              </a:solidFill>
              <a:latin typeface="Nunito Sans"/>
              <a:ea typeface="Nunito Sans"/>
              <a:cs typeface="Nunito Sans"/>
              <a:sym typeface="Nunito Sans"/>
            </a:endParaRPr>
          </a:p>
          <a:p>
            <a:pPr indent="-292100" lvl="2" marL="1371600" rtl="0" algn="l">
              <a:lnSpc>
                <a:spcPct val="110028"/>
              </a:lnSpc>
              <a:spcBef>
                <a:spcPts val="0"/>
              </a:spcBef>
              <a:spcAft>
                <a:spcPts val="0"/>
              </a:spcAft>
              <a:buClr>
                <a:srgbClr val="193967"/>
              </a:buClr>
              <a:buSzPts val="1000"/>
              <a:buFont typeface="Nunito Sans"/>
              <a:buChar char="●"/>
            </a:pPr>
            <a:r>
              <a:rPr lang="en" sz="1000">
                <a:solidFill>
                  <a:srgbClr val="193967"/>
                </a:solidFill>
                <a:latin typeface="Nunito Sans"/>
                <a:ea typeface="Nunito Sans"/>
                <a:cs typeface="Nunito Sans"/>
                <a:sym typeface="Nunito Sans"/>
              </a:rPr>
              <a:t>Allow user customization of parameters to align recommendations more closely with personal financial goals.</a:t>
            </a:r>
            <a:endParaRPr sz="1000">
              <a:solidFill>
                <a:srgbClr val="193967"/>
              </a:solidFill>
              <a:latin typeface="Nunito Sans"/>
              <a:ea typeface="Nunito Sans"/>
              <a:cs typeface="Nunito Sans"/>
              <a:sym typeface="Nunito Sans"/>
            </a:endParaRPr>
          </a:p>
          <a:p>
            <a:pPr indent="-298450" lvl="1" marL="914400" rtl="0" algn="l">
              <a:lnSpc>
                <a:spcPct val="110028"/>
              </a:lnSpc>
              <a:spcBef>
                <a:spcPts val="0"/>
              </a:spcBef>
              <a:spcAft>
                <a:spcPts val="0"/>
              </a:spcAft>
              <a:buClr>
                <a:srgbClr val="193967"/>
              </a:buClr>
              <a:buSzPts val="1100"/>
              <a:buFont typeface="Nunito Sans"/>
              <a:buChar char="◆"/>
            </a:pPr>
            <a:r>
              <a:rPr b="1" lang="en">
                <a:solidFill>
                  <a:srgbClr val="193967"/>
                </a:solidFill>
                <a:latin typeface="Nunito Sans"/>
                <a:ea typeface="Nunito Sans"/>
                <a:cs typeface="Nunito Sans"/>
                <a:sym typeface="Nunito Sans"/>
              </a:rPr>
              <a:t>Dynamic Updates</a:t>
            </a:r>
            <a:endParaRPr b="1">
              <a:solidFill>
                <a:srgbClr val="193967"/>
              </a:solidFill>
              <a:latin typeface="Nunito Sans"/>
              <a:ea typeface="Nunito Sans"/>
              <a:cs typeface="Nunito Sans"/>
              <a:sym typeface="Nunito Sans"/>
            </a:endParaRPr>
          </a:p>
          <a:p>
            <a:pPr indent="-292100" lvl="2" marL="1371600" rtl="0" algn="l">
              <a:lnSpc>
                <a:spcPct val="110028"/>
              </a:lnSpc>
              <a:spcBef>
                <a:spcPts val="0"/>
              </a:spcBef>
              <a:spcAft>
                <a:spcPts val="0"/>
              </a:spcAft>
              <a:buClr>
                <a:srgbClr val="193967"/>
              </a:buClr>
              <a:buSzPts val="1000"/>
              <a:buFont typeface="Nunito Sans"/>
              <a:buChar char="●"/>
            </a:pPr>
            <a:r>
              <a:rPr lang="en" sz="1000">
                <a:solidFill>
                  <a:srgbClr val="193967"/>
                </a:solidFill>
                <a:latin typeface="Nunito Sans"/>
                <a:ea typeface="Nunito Sans"/>
                <a:cs typeface="Nunito Sans"/>
                <a:sym typeface="Nunito Sans"/>
              </a:rPr>
              <a:t>Periodically adjust the model based on new spending data to keep the savings targets relevant.</a:t>
            </a:r>
            <a:endParaRPr/>
          </a:p>
        </p:txBody>
      </p:sp>
      <p:sp>
        <p:nvSpPr>
          <p:cNvPr id="214" name="Google Shape;214;g323dec8341c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0d2e51fac_2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20d2e51fac_2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20d2e51fac_2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320d2e51fac_2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0d2e51fac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320d2e51fac_2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23dec834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323dec8341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0d2e51fac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320d2e51fac_2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40c7f593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3240c7f593d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f757f312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1f757f3123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0d2e51fac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320d2e51fac_2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20d2e51fac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20d2e51fac_2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1.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127.0.0.1:8000/predict_expenses"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127.0.0.1:8000/predict_expens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127.0.0.1:8000/predict_expens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hyperlink" Target="https://github.com/AliMahmudi886/Personal-Finance-Ap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3"/>
          <p:cNvPicPr preferRelativeResize="0"/>
          <p:nvPr/>
        </p:nvPicPr>
        <p:blipFill>
          <a:blip r:embed="rId3">
            <a:alphaModFix/>
          </a:blip>
          <a:stretch>
            <a:fillRect/>
          </a:stretch>
        </p:blipFill>
        <p:spPr>
          <a:xfrm>
            <a:off x="0" y="1056200"/>
            <a:ext cx="9144001" cy="2704075"/>
          </a:xfrm>
          <a:prstGeom prst="rect">
            <a:avLst/>
          </a:prstGeom>
          <a:noFill/>
          <a:ln>
            <a:noFill/>
          </a:ln>
        </p:spPr>
      </p:pic>
      <p:sp>
        <p:nvSpPr>
          <p:cNvPr id="67" name="Google Shape;67;p13"/>
          <p:cNvSpPr/>
          <p:nvPr/>
        </p:nvSpPr>
        <p:spPr>
          <a:xfrm>
            <a:off x="6529825" y="76200"/>
            <a:ext cx="2619049" cy="2164399"/>
          </a:xfrm>
          <a:custGeom>
            <a:rect b="b" l="l" r="r" t="t"/>
            <a:pathLst>
              <a:path extrusionOk="0" h="6711314" w="8184529">
                <a:moveTo>
                  <a:pt x="0" y="0"/>
                </a:moveTo>
                <a:lnTo>
                  <a:pt x="8184529" y="0"/>
                </a:lnTo>
                <a:lnTo>
                  <a:pt x="8184529" y="6711314"/>
                </a:lnTo>
                <a:lnTo>
                  <a:pt x="0" y="6711314"/>
                </a:lnTo>
                <a:lnTo>
                  <a:pt x="0" y="0"/>
                </a:lnTo>
                <a:close/>
              </a:path>
            </a:pathLst>
          </a:custGeom>
          <a:blipFill rotWithShape="1">
            <a:blip r:embed="rId4">
              <a:alphaModFix/>
            </a:blip>
            <a:stretch>
              <a:fillRect b="0" l="0" r="0" t="0"/>
            </a:stretch>
          </a:blipFill>
          <a:ln>
            <a:noFill/>
          </a:ln>
        </p:spPr>
      </p:sp>
      <p:sp>
        <p:nvSpPr>
          <p:cNvPr id="68" name="Google Shape;68;p13"/>
          <p:cNvSpPr/>
          <p:nvPr/>
        </p:nvSpPr>
        <p:spPr>
          <a:xfrm>
            <a:off x="668945" y="464423"/>
            <a:ext cx="547420" cy="419396"/>
          </a:xfrm>
          <a:custGeom>
            <a:rect b="b" l="l" r="r" t="t"/>
            <a:pathLst>
              <a:path extrusionOk="0" h="838792" w="1094840">
                <a:moveTo>
                  <a:pt x="0" y="0"/>
                </a:moveTo>
                <a:lnTo>
                  <a:pt x="1094840" y="0"/>
                </a:lnTo>
                <a:lnTo>
                  <a:pt x="1094840" y="838792"/>
                </a:lnTo>
                <a:lnTo>
                  <a:pt x="0" y="838792"/>
                </a:lnTo>
                <a:lnTo>
                  <a:pt x="0" y="0"/>
                </a:lnTo>
                <a:close/>
              </a:path>
            </a:pathLst>
          </a:custGeom>
          <a:blipFill rotWithShape="1">
            <a:blip r:embed="rId5">
              <a:alphaModFix/>
            </a:blip>
            <a:stretch>
              <a:fillRect b="0" l="0" r="0" t="0"/>
            </a:stretch>
          </a:blipFill>
          <a:ln>
            <a:noFill/>
          </a:ln>
        </p:spPr>
      </p:sp>
      <p:sp>
        <p:nvSpPr>
          <p:cNvPr id="69" name="Google Shape;69;p13"/>
          <p:cNvSpPr/>
          <p:nvPr/>
        </p:nvSpPr>
        <p:spPr>
          <a:xfrm>
            <a:off x="6987547" y="4467585"/>
            <a:ext cx="392326" cy="300574"/>
          </a:xfrm>
          <a:custGeom>
            <a:rect b="b" l="l" r="r" t="t"/>
            <a:pathLst>
              <a:path extrusionOk="0" h="601147" w="784653">
                <a:moveTo>
                  <a:pt x="0" y="0"/>
                </a:moveTo>
                <a:lnTo>
                  <a:pt x="784653" y="0"/>
                </a:lnTo>
                <a:lnTo>
                  <a:pt x="784653" y="601147"/>
                </a:lnTo>
                <a:lnTo>
                  <a:pt x="0" y="601147"/>
                </a:lnTo>
                <a:lnTo>
                  <a:pt x="0" y="0"/>
                </a:lnTo>
                <a:close/>
              </a:path>
            </a:pathLst>
          </a:custGeom>
          <a:blipFill rotWithShape="1">
            <a:blip r:embed="rId6">
              <a:alphaModFix/>
            </a:blip>
            <a:stretch>
              <a:fillRect b="0" l="0" r="0" t="0"/>
            </a:stretch>
          </a:blipFill>
          <a:ln>
            <a:noFill/>
          </a:ln>
        </p:spPr>
      </p:sp>
      <p:sp>
        <p:nvSpPr>
          <p:cNvPr id="70" name="Google Shape;70;p13"/>
          <p:cNvSpPr txBox="1"/>
          <p:nvPr/>
        </p:nvSpPr>
        <p:spPr>
          <a:xfrm>
            <a:off x="385875" y="2020375"/>
            <a:ext cx="8625600" cy="738900"/>
          </a:xfrm>
          <a:prstGeom prst="rect">
            <a:avLst/>
          </a:prstGeom>
          <a:noFill/>
          <a:ln>
            <a:noFill/>
          </a:ln>
        </p:spPr>
        <p:txBody>
          <a:bodyPr anchorCtr="0" anchor="t" bIns="0" lIns="0" spcFirstLastPara="1" rIns="0" wrap="square" tIns="0">
            <a:spAutoFit/>
          </a:bodyPr>
          <a:lstStyle/>
          <a:p>
            <a:pPr indent="0" lvl="0" marL="0" marR="0" rtl="0" algn="l">
              <a:lnSpc>
                <a:spcPct val="110005"/>
              </a:lnSpc>
              <a:spcBef>
                <a:spcPts val="0"/>
              </a:spcBef>
              <a:spcAft>
                <a:spcPts val="0"/>
              </a:spcAft>
              <a:buNone/>
            </a:pPr>
            <a:r>
              <a:rPr b="1" lang="en" sz="4800">
                <a:solidFill>
                  <a:srgbClr val="FFFFFF"/>
                </a:solidFill>
                <a:latin typeface="Nunito Sans Black"/>
                <a:ea typeface="Nunito Sans Black"/>
                <a:cs typeface="Nunito Sans Black"/>
                <a:sym typeface="Nunito Sans Black"/>
              </a:rPr>
              <a:t>Expense Tracker &amp; Analyzer</a:t>
            </a:r>
            <a:endParaRPr sz="800"/>
          </a:p>
        </p:txBody>
      </p:sp>
      <p:sp>
        <p:nvSpPr>
          <p:cNvPr id="71" name="Google Shape;71;p13"/>
          <p:cNvSpPr txBox="1"/>
          <p:nvPr/>
        </p:nvSpPr>
        <p:spPr>
          <a:xfrm>
            <a:off x="3142425" y="3838275"/>
            <a:ext cx="3009600" cy="1125300"/>
          </a:xfrm>
          <a:prstGeom prst="rect">
            <a:avLst/>
          </a:prstGeom>
          <a:noFill/>
          <a:ln>
            <a:noFill/>
          </a:ln>
        </p:spPr>
        <p:txBody>
          <a:bodyPr anchorCtr="0" anchor="t" bIns="0" lIns="0" spcFirstLastPara="1" rIns="0" wrap="square" tIns="0">
            <a:spAutoFit/>
          </a:bodyPr>
          <a:lstStyle/>
          <a:p>
            <a:pPr indent="0" lvl="0" marL="0" marR="0" rtl="0" algn="ctr">
              <a:lnSpc>
                <a:spcPct val="110002"/>
              </a:lnSpc>
              <a:spcBef>
                <a:spcPts val="0"/>
              </a:spcBef>
              <a:spcAft>
                <a:spcPts val="0"/>
              </a:spcAft>
              <a:buNone/>
            </a:pPr>
            <a:r>
              <a:rPr lang="en" sz="1700">
                <a:solidFill>
                  <a:srgbClr val="193967"/>
                </a:solidFill>
                <a:latin typeface="Nunito Sans Black"/>
                <a:ea typeface="Nunito Sans Black"/>
                <a:cs typeface="Nunito Sans Black"/>
                <a:sym typeface="Nunito Sans Black"/>
              </a:rPr>
              <a:t>Ekta Awasthi</a:t>
            </a:r>
            <a:endParaRPr sz="1700">
              <a:solidFill>
                <a:srgbClr val="193967"/>
              </a:solidFill>
              <a:latin typeface="Nunito Sans Black"/>
              <a:ea typeface="Nunito Sans Black"/>
              <a:cs typeface="Nunito Sans Black"/>
              <a:sym typeface="Nunito Sans Black"/>
            </a:endParaRPr>
          </a:p>
          <a:p>
            <a:pPr indent="0" lvl="0" marL="0" marR="0" rtl="0" algn="ctr">
              <a:lnSpc>
                <a:spcPct val="110002"/>
              </a:lnSpc>
              <a:spcBef>
                <a:spcPts val="0"/>
              </a:spcBef>
              <a:spcAft>
                <a:spcPts val="0"/>
              </a:spcAft>
              <a:buNone/>
            </a:pPr>
            <a:r>
              <a:rPr lang="en" sz="1700">
                <a:solidFill>
                  <a:srgbClr val="193967"/>
                </a:solidFill>
                <a:latin typeface="Nunito Sans Black"/>
                <a:ea typeface="Nunito Sans Black"/>
                <a:cs typeface="Nunito Sans Black"/>
                <a:sym typeface="Nunito Sans Black"/>
              </a:rPr>
              <a:t>Tashi Garg</a:t>
            </a:r>
            <a:endParaRPr sz="1700">
              <a:solidFill>
                <a:srgbClr val="193967"/>
              </a:solidFill>
              <a:latin typeface="Nunito Sans Black"/>
              <a:ea typeface="Nunito Sans Black"/>
              <a:cs typeface="Nunito Sans Black"/>
              <a:sym typeface="Nunito Sans Black"/>
            </a:endParaRPr>
          </a:p>
          <a:p>
            <a:pPr indent="0" lvl="0" marL="0" marR="0" rtl="0" algn="ctr">
              <a:lnSpc>
                <a:spcPct val="110002"/>
              </a:lnSpc>
              <a:spcBef>
                <a:spcPts val="0"/>
              </a:spcBef>
              <a:spcAft>
                <a:spcPts val="0"/>
              </a:spcAft>
              <a:buNone/>
            </a:pPr>
            <a:r>
              <a:rPr lang="en" sz="1700">
                <a:solidFill>
                  <a:srgbClr val="193967"/>
                </a:solidFill>
                <a:latin typeface="Nunito Sans Black"/>
                <a:ea typeface="Nunito Sans Black"/>
                <a:cs typeface="Nunito Sans Black"/>
                <a:sym typeface="Nunito Sans Black"/>
              </a:rPr>
              <a:t>Dongyang Su</a:t>
            </a:r>
            <a:endParaRPr sz="1700">
              <a:solidFill>
                <a:srgbClr val="193967"/>
              </a:solidFill>
              <a:latin typeface="Nunito Sans Black"/>
              <a:ea typeface="Nunito Sans Black"/>
              <a:cs typeface="Nunito Sans Black"/>
              <a:sym typeface="Nunito Sans Black"/>
            </a:endParaRPr>
          </a:p>
          <a:p>
            <a:pPr indent="0" lvl="0" marL="0" marR="0" rtl="0" algn="ctr">
              <a:lnSpc>
                <a:spcPct val="110002"/>
              </a:lnSpc>
              <a:spcBef>
                <a:spcPts val="0"/>
              </a:spcBef>
              <a:spcAft>
                <a:spcPts val="0"/>
              </a:spcAft>
              <a:buNone/>
            </a:pPr>
            <a:r>
              <a:rPr lang="en" sz="1700">
                <a:solidFill>
                  <a:srgbClr val="193967"/>
                </a:solidFill>
                <a:latin typeface="Nunito Sans Black"/>
                <a:ea typeface="Nunito Sans Black"/>
                <a:cs typeface="Nunito Sans Black"/>
                <a:sym typeface="Nunito Sans Black"/>
              </a:rPr>
              <a:t>Ikedinachim Ugochukwu</a:t>
            </a:r>
            <a:endParaRPr b="1" sz="1700">
              <a:solidFill>
                <a:srgbClr val="193967"/>
              </a:solidFill>
              <a:latin typeface="Nunito Sans Black"/>
              <a:ea typeface="Nunito Sans Black"/>
              <a:cs typeface="Nunito Sans Black"/>
              <a:sym typeface="Nunito Sans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Session Management</a:t>
            </a:r>
            <a:endParaRPr sz="700"/>
          </a:p>
        </p:txBody>
      </p:sp>
      <p:sp>
        <p:nvSpPr>
          <p:cNvPr id="139" name="Google Shape;139;p22"/>
          <p:cNvSpPr txBox="1"/>
          <p:nvPr/>
        </p:nvSpPr>
        <p:spPr>
          <a:xfrm>
            <a:off x="357575" y="1057475"/>
            <a:ext cx="5713800" cy="5958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Maintaining the session in the </a:t>
            </a:r>
            <a:r>
              <a:rPr lang="en" sz="1800">
                <a:solidFill>
                  <a:srgbClr val="193967"/>
                </a:solidFill>
                <a:latin typeface="Nunito Sans"/>
                <a:ea typeface="Nunito Sans"/>
                <a:cs typeface="Nunito Sans"/>
                <a:sym typeface="Nunito Sans"/>
              </a:rPr>
              <a:t>browser</a:t>
            </a:r>
            <a:r>
              <a:rPr lang="en" sz="1800">
                <a:solidFill>
                  <a:srgbClr val="193967"/>
                </a:solidFill>
                <a:latin typeface="Nunito Sans"/>
                <a:ea typeface="Nunito Sans"/>
                <a:cs typeface="Nunito Sans"/>
                <a:sym typeface="Nunito Sans"/>
              </a:rPr>
              <a:t> using cookies</a:t>
            </a:r>
            <a:endParaRPr sz="1800">
              <a:solidFill>
                <a:srgbClr val="193967"/>
              </a:solidFill>
              <a:latin typeface="Nunito Sans"/>
              <a:ea typeface="Nunito Sans"/>
              <a:cs typeface="Nunito Sans"/>
              <a:sym typeface="Nunito Sans"/>
            </a:endParaRPr>
          </a:p>
        </p:txBody>
      </p:sp>
      <p:pic>
        <p:nvPicPr>
          <p:cNvPr id="140" name="Google Shape;140;p22"/>
          <p:cNvPicPr preferRelativeResize="0"/>
          <p:nvPr/>
        </p:nvPicPr>
        <p:blipFill>
          <a:blip r:embed="rId3">
            <a:alphaModFix/>
          </a:blip>
          <a:stretch>
            <a:fillRect/>
          </a:stretch>
        </p:blipFill>
        <p:spPr>
          <a:xfrm>
            <a:off x="566049" y="1805675"/>
            <a:ext cx="6726675" cy="3000900"/>
          </a:xfrm>
          <a:prstGeom prst="rect">
            <a:avLst/>
          </a:prstGeom>
          <a:noFill/>
          <a:ln>
            <a:noFill/>
          </a:ln>
        </p:spPr>
      </p:pic>
      <p:pic>
        <p:nvPicPr>
          <p:cNvPr descr="Cookies Free Stock Photo - Public Domain Pictures" id="141" name="Google Shape;141;p22"/>
          <p:cNvPicPr preferRelativeResize="0"/>
          <p:nvPr/>
        </p:nvPicPr>
        <p:blipFill>
          <a:blip r:embed="rId4">
            <a:alphaModFix/>
          </a:blip>
          <a:stretch>
            <a:fillRect/>
          </a:stretch>
        </p:blipFill>
        <p:spPr>
          <a:xfrm>
            <a:off x="6487093" y="1090018"/>
            <a:ext cx="2511400" cy="188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Expense Management Features</a:t>
            </a:r>
            <a:endParaRPr sz="700"/>
          </a:p>
        </p:txBody>
      </p:sp>
      <p:sp>
        <p:nvSpPr>
          <p:cNvPr id="147" name="Google Shape;147;p23"/>
          <p:cNvSpPr txBox="1"/>
          <p:nvPr/>
        </p:nvSpPr>
        <p:spPr>
          <a:xfrm>
            <a:off x="357575" y="1057475"/>
            <a:ext cx="8404800" cy="2772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Forms</a:t>
            </a:r>
            <a:endParaRPr b="1" sz="1800">
              <a:solidFill>
                <a:srgbClr val="193967"/>
              </a:solidFill>
              <a:latin typeface="Nunito Sans"/>
              <a:ea typeface="Nunito Sans"/>
              <a:cs typeface="Nunito Sans"/>
              <a:sym typeface="Nunito Sans"/>
            </a:endParaRPr>
          </a:p>
        </p:txBody>
      </p:sp>
      <p:pic>
        <p:nvPicPr>
          <p:cNvPr id="148" name="Google Shape;148;p23"/>
          <p:cNvPicPr preferRelativeResize="0"/>
          <p:nvPr/>
        </p:nvPicPr>
        <p:blipFill>
          <a:blip r:embed="rId3">
            <a:alphaModFix/>
          </a:blip>
          <a:stretch>
            <a:fillRect/>
          </a:stretch>
        </p:blipFill>
        <p:spPr>
          <a:xfrm>
            <a:off x="795825" y="1447600"/>
            <a:ext cx="3758802" cy="3606477"/>
          </a:xfrm>
          <a:prstGeom prst="rect">
            <a:avLst/>
          </a:prstGeom>
          <a:noFill/>
          <a:ln>
            <a:noFill/>
          </a:ln>
        </p:spPr>
      </p:pic>
      <p:sp>
        <p:nvSpPr>
          <p:cNvPr id="149" name="Google Shape;149;p23"/>
          <p:cNvSpPr/>
          <p:nvPr/>
        </p:nvSpPr>
        <p:spPr>
          <a:xfrm>
            <a:off x="5954101" y="2226350"/>
            <a:ext cx="2843447" cy="2171997"/>
          </a:xfrm>
          <a:custGeom>
            <a:rect b="b" l="l" r="r" t="t"/>
            <a:pathLst>
              <a:path extrusionOk="0" h="2525578" w="3185935">
                <a:moveTo>
                  <a:pt x="0" y="0"/>
                </a:moveTo>
                <a:lnTo>
                  <a:pt x="3185935" y="0"/>
                </a:lnTo>
                <a:lnTo>
                  <a:pt x="3185935" y="2525578"/>
                </a:lnTo>
                <a:lnTo>
                  <a:pt x="0" y="252557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Expense Management Features</a:t>
            </a:r>
            <a:endParaRPr sz="700"/>
          </a:p>
        </p:txBody>
      </p:sp>
      <p:sp>
        <p:nvSpPr>
          <p:cNvPr id="155" name="Google Shape;155;p24"/>
          <p:cNvSpPr txBox="1"/>
          <p:nvPr/>
        </p:nvSpPr>
        <p:spPr>
          <a:xfrm>
            <a:off x="357575" y="1057475"/>
            <a:ext cx="8370600" cy="2772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Interactive Tables supporting - Sorting, Filtering, Pagination</a:t>
            </a:r>
            <a:endParaRPr b="1" sz="1800">
              <a:solidFill>
                <a:srgbClr val="193967"/>
              </a:solidFill>
              <a:latin typeface="Nunito Sans"/>
              <a:ea typeface="Nunito Sans"/>
              <a:cs typeface="Nunito Sans"/>
              <a:sym typeface="Nunito Sans"/>
            </a:endParaRPr>
          </a:p>
        </p:txBody>
      </p:sp>
      <p:pic>
        <p:nvPicPr>
          <p:cNvPr id="156" name="Google Shape;156;p24"/>
          <p:cNvPicPr preferRelativeResize="0"/>
          <p:nvPr/>
        </p:nvPicPr>
        <p:blipFill>
          <a:blip r:embed="rId3">
            <a:alphaModFix/>
          </a:blip>
          <a:stretch>
            <a:fillRect/>
          </a:stretch>
        </p:blipFill>
        <p:spPr>
          <a:xfrm>
            <a:off x="752063" y="1388900"/>
            <a:ext cx="3846323" cy="3694198"/>
          </a:xfrm>
          <a:prstGeom prst="rect">
            <a:avLst/>
          </a:prstGeom>
          <a:noFill/>
          <a:ln>
            <a:noFill/>
          </a:ln>
        </p:spPr>
      </p:pic>
      <p:sp>
        <p:nvSpPr>
          <p:cNvPr id="157" name="Google Shape;157;p24"/>
          <p:cNvSpPr/>
          <p:nvPr/>
        </p:nvSpPr>
        <p:spPr>
          <a:xfrm>
            <a:off x="6003300" y="2296225"/>
            <a:ext cx="2923382" cy="2181841"/>
          </a:xfrm>
          <a:custGeom>
            <a:rect b="b" l="l" r="r" t="t"/>
            <a:pathLst>
              <a:path extrusionOk="0" h="2770592" w="4074400">
                <a:moveTo>
                  <a:pt x="0" y="0"/>
                </a:moveTo>
                <a:lnTo>
                  <a:pt x="4074400" y="0"/>
                </a:lnTo>
                <a:lnTo>
                  <a:pt x="4074400" y="2770592"/>
                </a:lnTo>
                <a:lnTo>
                  <a:pt x="0" y="277059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Expense Management Features</a:t>
            </a:r>
            <a:endParaRPr sz="700"/>
          </a:p>
        </p:txBody>
      </p:sp>
      <p:sp>
        <p:nvSpPr>
          <p:cNvPr id="163" name="Google Shape;163;p25"/>
          <p:cNvSpPr txBox="1"/>
          <p:nvPr/>
        </p:nvSpPr>
        <p:spPr>
          <a:xfrm>
            <a:off x="357575" y="1057475"/>
            <a:ext cx="8610900" cy="2772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I</a:t>
            </a:r>
            <a:r>
              <a:rPr lang="en" sz="1800">
                <a:solidFill>
                  <a:srgbClr val="193967"/>
                </a:solidFill>
                <a:latin typeface="Nunito Sans"/>
                <a:ea typeface="Nunito Sans"/>
                <a:cs typeface="Nunito Sans"/>
                <a:sym typeface="Nunito Sans"/>
              </a:rPr>
              <a:t>ntuitive charts and graphs</a:t>
            </a:r>
            <a:r>
              <a:rPr lang="en" sz="1800">
                <a:solidFill>
                  <a:srgbClr val="193967"/>
                </a:solidFill>
                <a:latin typeface="Nunito Sans"/>
                <a:ea typeface="Nunito Sans"/>
                <a:cs typeface="Nunito Sans"/>
                <a:sym typeface="Nunito Sans"/>
              </a:rPr>
              <a:t> </a:t>
            </a:r>
            <a:endParaRPr b="1" sz="1800">
              <a:solidFill>
                <a:srgbClr val="193967"/>
              </a:solidFill>
              <a:latin typeface="Nunito Sans"/>
              <a:ea typeface="Nunito Sans"/>
              <a:cs typeface="Nunito Sans"/>
              <a:sym typeface="Nunito Sans"/>
            </a:endParaRPr>
          </a:p>
        </p:txBody>
      </p:sp>
      <p:sp>
        <p:nvSpPr>
          <p:cNvPr id="164" name="Google Shape;164;p25"/>
          <p:cNvSpPr/>
          <p:nvPr/>
        </p:nvSpPr>
        <p:spPr>
          <a:xfrm>
            <a:off x="7688103" y="260025"/>
            <a:ext cx="1401939" cy="834428"/>
          </a:xfrm>
          <a:custGeom>
            <a:rect b="b" l="l" r="r" t="t"/>
            <a:pathLst>
              <a:path extrusionOk="0" h="5471662" w="5392074">
                <a:moveTo>
                  <a:pt x="0" y="0"/>
                </a:moveTo>
                <a:lnTo>
                  <a:pt x="5392074" y="0"/>
                </a:lnTo>
                <a:lnTo>
                  <a:pt x="5392074" y="5471662"/>
                </a:lnTo>
                <a:lnTo>
                  <a:pt x="0" y="5471662"/>
                </a:lnTo>
                <a:lnTo>
                  <a:pt x="0" y="0"/>
                </a:lnTo>
                <a:close/>
              </a:path>
            </a:pathLst>
          </a:custGeom>
          <a:blipFill rotWithShape="1">
            <a:blip r:embed="rId3">
              <a:alphaModFix/>
            </a:blip>
            <a:stretch>
              <a:fillRect b="0" l="0" r="0" t="0"/>
            </a:stretch>
          </a:blipFill>
          <a:ln>
            <a:noFill/>
          </a:ln>
        </p:spPr>
      </p:sp>
      <p:pic>
        <p:nvPicPr>
          <p:cNvPr id="165" name="Google Shape;165;p25"/>
          <p:cNvPicPr preferRelativeResize="0"/>
          <p:nvPr/>
        </p:nvPicPr>
        <p:blipFill>
          <a:blip r:embed="rId4">
            <a:alphaModFix/>
          </a:blip>
          <a:stretch>
            <a:fillRect/>
          </a:stretch>
        </p:blipFill>
        <p:spPr>
          <a:xfrm>
            <a:off x="135700" y="1516300"/>
            <a:ext cx="3329076" cy="3309001"/>
          </a:xfrm>
          <a:prstGeom prst="rect">
            <a:avLst/>
          </a:prstGeom>
          <a:noFill/>
          <a:ln>
            <a:noFill/>
          </a:ln>
        </p:spPr>
      </p:pic>
      <p:pic>
        <p:nvPicPr>
          <p:cNvPr id="166" name="Google Shape;166;p25"/>
          <p:cNvPicPr preferRelativeResize="0"/>
          <p:nvPr/>
        </p:nvPicPr>
        <p:blipFill>
          <a:blip r:embed="rId5">
            <a:alphaModFix/>
          </a:blip>
          <a:stretch>
            <a:fillRect/>
          </a:stretch>
        </p:blipFill>
        <p:spPr>
          <a:xfrm>
            <a:off x="3641926" y="1516300"/>
            <a:ext cx="3944021" cy="3308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FastAPIs</a:t>
            </a:r>
            <a:endParaRPr sz="700"/>
          </a:p>
        </p:txBody>
      </p:sp>
      <p:sp>
        <p:nvSpPr>
          <p:cNvPr id="172" name="Google Shape;172;p26"/>
          <p:cNvSpPr txBox="1"/>
          <p:nvPr/>
        </p:nvSpPr>
        <p:spPr>
          <a:xfrm>
            <a:off x="357575" y="1057475"/>
            <a:ext cx="4214400" cy="1496400"/>
          </a:xfrm>
          <a:prstGeom prst="rect">
            <a:avLst/>
          </a:prstGeom>
          <a:noFill/>
          <a:ln>
            <a:noFill/>
          </a:ln>
        </p:spPr>
        <p:txBody>
          <a:bodyPr anchorCtr="0" anchor="t" bIns="0" lIns="0" spcFirstLastPara="1" rIns="0" wrap="square" tIns="0">
            <a:spAutoFit/>
          </a:bodyPr>
          <a:lstStyle/>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User Authentication</a:t>
            </a:r>
            <a:r>
              <a:rPr b="1" lang="en" sz="1800">
                <a:solidFill>
                  <a:srgbClr val="193967"/>
                </a:solidFill>
                <a:latin typeface="Nunito Sans"/>
                <a:ea typeface="Nunito Sans"/>
                <a:cs typeface="Nunito Sans"/>
                <a:sym typeface="Nunito Sans"/>
              </a:rPr>
              <a:t> -</a:t>
            </a:r>
            <a:endParaRPr b="1"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/login and POST /login</a:t>
            </a:r>
            <a:endParaRPr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/profile and POST /profile</a:t>
            </a:r>
            <a:endParaRPr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t/>
            </a:r>
            <a:endParaRPr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 </a:t>
            </a:r>
            <a:endParaRPr b="1" sz="1800">
              <a:solidFill>
                <a:srgbClr val="193967"/>
              </a:solidFill>
              <a:latin typeface="Nunito Sans"/>
              <a:ea typeface="Nunito Sans"/>
              <a:cs typeface="Nunito Sans"/>
              <a:sym typeface="Nunito Sans"/>
            </a:endParaRPr>
          </a:p>
        </p:txBody>
      </p:sp>
      <p:sp>
        <p:nvSpPr>
          <p:cNvPr id="173" name="Google Shape;173;p26"/>
          <p:cNvSpPr txBox="1"/>
          <p:nvPr/>
        </p:nvSpPr>
        <p:spPr>
          <a:xfrm>
            <a:off x="433700" y="2139900"/>
            <a:ext cx="3515700" cy="1191600"/>
          </a:xfrm>
          <a:prstGeom prst="rect">
            <a:avLst/>
          </a:prstGeom>
          <a:noFill/>
          <a:ln>
            <a:noFill/>
          </a:ln>
        </p:spPr>
        <p:txBody>
          <a:bodyPr anchorCtr="0" anchor="t" bIns="0" lIns="0" spcFirstLastPara="1" rIns="0" wrap="square" tIns="0">
            <a:spAutoFit/>
          </a:bodyPr>
          <a:lstStyle/>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Expense Management</a:t>
            </a:r>
            <a:r>
              <a:rPr b="1" lang="en" sz="1800">
                <a:solidFill>
                  <a:srgbClr val="193967"/>
                </a:solidFill>
                <a:latin typeface="Nunito Sans"/>
                <a:ea typeface="Nunito Sans"/>
                <a:cs typeface="Nunito Sans"/>
                <a:sym typeface="Nunito Sans"/>
              </a:rPr>
              <a:t> -</a:t>
            </a:r>
            <a:r>
              <a:rPr lang="en" sz="1800">
                <a:solidFill>
                  <a:srgbClr val="193967"/>
                </a:solidFill>
                <a:latin typeface="Nunito Sans"/>
                <a:ea typeface="Nunito Sans"/>
                <a:cs typeface="Nunito Sans"/>
                <a:sym typeface="Nunito Sans"/>
              </a:rPr>
              <a:t> </a:t>
            </a:r>
            <a:endParaRPr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/add_expense and POST /add_expense</a:t>
            </a:r>
            <a:endParaRPr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/view_expenses</a:t>
            </a:r>
            <a:endParaRPr sz="1800">
              <a:solidFill>
                <a:srgbClr val="193967"/>
              </a:solidFill>
              <a:latin typeface="Nunito Sans"/>
              <a:ea typeface="Nunito Sans"/>
              <a:cs typeface="Nunito Sans"/>
              <a:sym typeface="Nunito Sans"/>
            </a:endParaRPr>
          </a:p>
        </p:txBody>
      </p:sp>
      <p:sp>
        <p:nvSpPr>
          <p:cNvPr id="174" name="Google Shape;174;p26"/>
          <p:cNvSpPr txBox="1"/>
          <p:nvPr/>
        </p:nvSpPr>
        <p:spPr>
          <a:xfrm>
            <a:off x="4935600" y="2139888"/>
            <a:ext cx="3646200" cy="1191600"/>
          </a:xfrm>
          <a:prstGeom prst="rect">
            <a:avLst/>
          </a:prstGeom>
          <a:noFill/>
          <a:ln>
            <a:noFill/>
          </a:ln>
        </p:spPr>
        <p:txBody>
          <a:bodyPr anchorCtr="0" anchor="t" bIns="0" lIns="0" spcFirstLastPara="1" rIns="0" wrap="square" tIns="0">
            <a:spAutoFit/>
          </a:bodyPr>
          <a:lstStyle/>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Income Management</a:t>
            </a:r>
            <a:r>
              <a:rPr b="1" lang="en" sz="1800">
                <a:solidFill>
                  <a:srgbClr val="193967"/>
                </a:solidFill>
                <a:latin typeface="Nunito Sans"/>
                <a:ea typeface="Nunito Sans"/>
                <a:cs typeface="Nunito Sans"/>
                <a:sym typeface="Nunito Sans"/>
              </a:rPr>
              <a:t>-</a:t>
            </a:r>
            <a:endParaRPr b="1"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/add_income and POST /add_income</a:t>
            </a:r>
            <a:endParaRPr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/view_income </a:t>
            </a:r>
            <a:endParaRPr b="1" sz="1800">
              <a:solidFill>
                <a:srgbClr val="193967"/>
              </a:solidFill>
              <a:latin typeface="Nunito Sans"/>
              <a:ea typeface="Nunito Sans"/>
              <a:cs typeface="Nunito Sans"/>
              <a:sym typeface="Nunito Sans"/>
            </a:endParaRPr>
          </a:p>
        </p:txBody>
      </p:sp>
      <p:sp>
        <p:nvSpPr>
          <p:cNvPr id="175" name="Google Shape;175;p26"/>
          <p:cNvSpPr txBox="1"/>
          <p:nvPr/>
        </p:nvSpPr>
        <p:spPr>
          <a:xfrm>
            <a:off x="357575" y="3901875"/>
            <a:ext cx="3591900" cy="886800"/>
          </a:xfrm>
          <a:prstGeom prst="rect">
            <a:avLst/>
          </a:prstGeom>
          <a:noFill/>
          <a:ln>
            <a:noFill/>
          </a:ln>
        </p:spPr>
        <p:txBody>
          <a:bodyPr anchorCtr="0" anchor="t" bIns="0" lIns="0" spcFirstLastPara="1" rIns="0" wrap="square" tIns="0">
            <a:spAutoFit/>
          </a:bodyPr>
          <a:lstStyle/>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Predictive Features</a:t>
            </a:r>
            <a:r>
              <a:rPr b="1" lang="en" sz="1800">
                <a:solidFill>
                  <a:srgbClr val="193967"/>
                </a:solidFill>
                <a:latin typeface="Nunito Sans"/>
                <a:ea typeface="Nunito Sans"/>
                <a:cs typeface="Nunito Sans"/>
                <a:sym typeface="Nunito Sans"/>
              </a:rPr>
              <a:t>- </a:t>
            </a:r>
            <a:endParaRPr b="1"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/predict_expenses</a:t>
            </a:r>
            <a:endParaRPr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/recommend_savings</a:t>
            </a:r>
            <a:endParaRPr sz="1800">
              <a:solidFill>
                <a:srgbClr val="193967"/>
              </a:solidFill>
              <a:latin typeface="Nunito Sans"/>
              <a:ea typeface="Nunito Sans"/>
              <a:cs typeface="Nunito Sans"/>
              <a:sym typeface="Nunito Sans"/>
            </a:endParaRPr>
          </a:p>
        </p:txBody>
      </p:sp>
      <p:sp>
        <p:nvSpPr>
          <p:cNvPr id="176" name="Google Shape;176;p26"/>
          <p:cNvSpPr txBox="1"/>
          <p:nvPr/>
        </p:nvSpPr>
        <p:spPr>
          <a:xfrm>
            <a:off x="4572000" y="3901875"/>
            <a:ext cx="3806100" cy="886800"/>
          </a:xfrm>
          <a:prstGeom prst="rect">
            <a:avLst/>
          </a:prstGeom>
          <a:noFill/>
          <a:ln>
            <a:noFill/>
          </a:ln>
        </p:spPr>
        <p:txBody>
          <a:bodyPr anchorCtr="0" anchor="t" bIns="0" lIns="0" spcFirstLastPara="1" rIns="0" wrap="square" tIns="0">
            <a:spAutoFit/>
          </a:bodyPr>
          <a:lstStyle/>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Visualizations &amp; Dashboards</a:t>
            </a:r>
            <a:r>
              <a:rPr b="1" lang="en" sz="1800">
                <a:solidFill>
                  <a:srgbClr val="193967"/>
                </a:solidFill>
                <a:latin typeface="Nunito Sans"/>
                <a:ea typeface="Nunito Sans"/>
                <a:cs typeface="Nunito Sans"/>
                <a:sym typeface="Nunito Sans"/>
              </a:rPr>
              <a:t>- </a:t>
            </a:r>
            <a:endParaRPr b="1"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/expenses_by_month</a:t>
            </a:r>
            <a:endParaRPr sz="1800">
              <a:solidFill>
                <a:srgbClr val="193967"/>
              </a:solidFill>
              <a:latin typeface="Nunito Sans"/>
              <a:ea typeface="Nunito Sans"/>
              <a:cs typeface="Nunito Sans"/>
              <a:sym typeface="Nunito Sans"/>
            </a:endParaRPr>
          </a:p>
          <a:p>
            <a:pPr indent="0" lvl="0" marL="45720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GET /income_dashboard</a:t>
            </a:r>
            <a:endParaRPr sz="1800">
              <a:solidFill>
                <a:srgbClr val="193967"/>
              </a:solidFill>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Expense Management Features</a:t>
            </a:r>
            <a:endParaRPr sz="700"/>
          </a:p>
        </p:txBody>
      </p:sp>
      <p:sp>
        <p:nvSpPr>
          <p:cNvPr id="182" name="Google Shape;182;p27"/>
          <p:cNvSpPr txBox="1"/>
          <p:nvPr/>
        </p:nvSpPr>
        <p:spPr>
          <a:xfrm>
            <a:off x="357575" y="1057475"/>
            <a:ext cx="7886400" cy="16503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Predict future expenses</a:t>
            </a:r>
            <a:r>
              <a:rPr lang="en" sz="1800">
                <a:solidFill>
                  <a:srgbClr val="193967"/>
                </a:solidFill>
                <a:latin typeface="Nunito Sans"/>
                <a:ea typeface="Nunito Sans"/>
                <a:cs typeface="Nunito Sans"/>
                <a:sym typeface="Nunito Sans"/>
              </a:rPr>
              <a:t> - </a:t>
            </a:r>
            <a:r>
              <a:rPr b="1" lang="en" sz="1800" u="sng">
                <a:solidFill>
                  <a:schemeClr val="hlink"/>
                </a:solidFill>
                <a:latin typeface="Nunito Sans"/>
                <a:ea typeface="Nunito Sans"/>
                <a:cs typeface="Nunito Sans"/>
                <a:sym typeface="Nunito Sans"/>
                <a:hlinkClick r:id="rId3"/>
              </a:rPr>
              <a:t>http://127.0.0.1:8000/predict_expenses</a:t>
            </a:r>
            <a:endParaRPr sz="1700">
              <a:solidFill>
                <a:srgbClr val="193967"/>
              </a:solidFill>
              <a:highlight>
                <a:schemeClr val="accent6"/>
              </a:highlight>
              <a:latin typeface="Nunito Sans"/>
              <a:ea typeface="Nunito Sans"/>
              <a:cs typeface="Nunito Sans"/>
              <a:sym typeface="Nunito Sans"/>
            </a:endParaRPr>
          </a:p>
          <a:p>
            <a:pPr indent="-330200" lvl="1" marL="914400" rtl="0" algn="l">
              <a:lnSpc>
                <a:spcPct val="110028"/>
              </a:lnSpc>
              <a:spcBef>
                <a:spcPts val="0"/>
              </a:spcBef>
              <a:spcAft>
                <a:spcPts val="0"/>
              </a:spcAft>
              <a:buClr>
                <a:srgbClr val="193967"/>
              </a:buClr>
              <a:buSzPts val="1600"/>
              <a:buFont typeface="Nunito Sans"/>
              <a:buChar char="◆"/>
            </a:pPr>
            <a:r>
              <a:rPr b="1" lang="en" sz="1600">
                <a:solidFill>
                  <a:srgbClr val="193967"/>
                </a:solidFill>
                <a:latin typeface="Nunito Sans"/>
                <a:ea typeface="Nunito Sans"/>
                <a:cs typeface="Nunito Sans"/>
                <a:sym typeface="Nunito Sans"/>
              </a:rPr>
              <a:t>Intro to Long Short-Term Memory (LSTM) Model</a:t>
            </a:r>
            <a:endParaRPr b="1" sz="1600">
              <a:solidFill>
                <a:srgbClr val="193967"/>
              </a:solidFill>
              <a:latin typeface="Nunito Sans"/>
              <a:ea typeface="Nunito Sans"/>
              <a:cs typeface="Nunito Sans"/>
              <a:sym typeface="Nunito Sans"/>
            </a:endParaRPr>
          </a:p>
          <a:p>
            <a:pPr indent="-336550" lvl="2" marL="1371600" rtl="0" algn="l">
              <a:lnSpc>
                <a:spcPct val="110028"/>
              </a:lnSpc>
              <a:spcBef>
                <a:spcPts val="0"/>
              </a:spcBef>
              <a:spcAft>
                <a:spcPts val="0"/>
              </a:spcAft>
              <a:buClr>
                <a:srgbClr val="193967"/>
              </a:buClr>
              <a:buSzPts val="1700"/>
              <a:buFont typeface="Nunito Sans"/>
              <a:buChar char="●"/>
            </a:pPr>
            <a:r>
              <a:rPr lang="en" sz="1500">
                <a:solidFill>
                  <a:srgbClr val="193967"/>
                </a:solidFill>
                <a:latin typeface="Nunito Sans"/>
                <a:ea typeface="Nunito Sans"/>
                <a:cs typeface="Nunito Sans"/>
                <a:sym typeface="Nunito Sans"/>
              </a:rPr>
              <a:t>LSTM</a:t>
            </a:r>
            <a:r>
              <a:rPr lang="en" sz="1700">
                <a:solidFill>
                  <a:srgbClr val="193967"/>
                </a:solidFill>
                <a:latin typeface="Nunito Sans"/>
                <a:ea typeface="Nunito Sans"/>
                <a:cs typeface="Nunito Sans"/>
                <a:sym typeface="Nunito Sans"/>
              </a:rPr>
              <a:t> </a:t>
            </a:r>
            <a:r>
              <a:rPr lang="en" sz="1500">
                <a:solidFill>
                  <a:srgbClr val="193967"/>
                </a:solidFill>
                <a:latin typeface="Nunito Sans"/>
                <a:ea typeface="Nunito Sans"/>
                <a:cs typeface="Nunito Sans"/>
                <a:sym typeface="Nunito Sans"/>
              </a:rPr>
              <a:t>- advanced Recurrent Neural Networks designed to recognize patterns in sequences of data, ideal for predicting financial time series.</a:t>
            </a:r>
            <a:endParaRPr sz="1300">
              <a:solidFill>
                <a:srgbClr val="193967"/>
              </a:solidFill>
              <a:latin typeface="Nunito Sans"/>
              <a:ea typeface="Nunito Sans"/>
              <a:cs typeface="Nunito Sans"/>
              <a:sym typeface="Nunito Sans"/>
            </a:endParaRPr>
          </a:p>
          <a:p>
            <a:pPr indent="-336550" lvl="2" marL="1371600" rtl="0" algn="l">
              <a:lnSpc>
                <a:spcPct val="110028"/>
              </a:lnSpc>
              <a:spcBef>
                <a:spcPts val="0"/>
              </a:spcBef>
              <a:spcAft>
                <a:spcPts val="0"/>
              </a:spcAft>
              <a:buClr>
                <a:srgbClr val="193967"/>
              </a:buClr>
              <a:buSzPts val="1700"/>
              <a:buFont typeface="Nunito Sans"/>
              <a:buChar char="●"/>
            </a:pPr>
            <a:r>
              <a:rPr lang="en" sz="1500">
                <a:solidFill>
                  <a:srgbClr val="193967"/>
                </a:solidFill>
                <a:latin typeface="Nunito Sans"/>
                <a:ea typeface="Nunito Sans"/>
                <a:cs typeface="Nunito Sans"/>
                <a:sym typeface="Nunito Sans"/>
              </a:rPr>
              <a:t>The goal</a:t>
            </a:r>
            <a:r>
              <a:rPr lang="en" sz="1700">
                <a:solidFill>
                  <a:srgbClr val="193967"/>
                </a:solidFill>
                <a:latin typeface="Nunito Sans"/>
                <a:ea typeface="Nunito Sans"/>
                <a:cs typeface="Nunito Sans"/>
                <a:sym typeface="Nunito Sans"/>
              </a:rPr>
              <a:t> </a:t>
            </a:r>
            <a:r>
              <a:rPr lang="en" sz="1500">
                <a:solidFill>
                  <a:srgbClr val="193967"/>
                </a:solidFill>
                <a:latin typeface="Nunito Sans"/>
                <a:ea typeface="Nunito Sans"/>
                <a:cs typeface="Nunito Sans"/>
                <a:sym typeface="Nunito Sans"/>
              </a:rPr>
              <a:t>is to predict monthly expenses based on historical data/spending patterns.</a:t>
            </a:r>
            <a:endParaRPr sz="1300">
              <a:solidFill>
                <a:srgbClr val="193967"/>
              </a:solidFill>
              <a:latin typeface="Nunito Sans"/>
              <a:ea typeface="Nunito Sans"/>
              <a:cs typeface="Nunito Sans"/>
              <a:sym typeface="Nunito Sans"/>
            </a:endParaRPr>
          </a:p>
        </p:txBody>
      </p:sp>
      <p:sp>
        <p:nvSpPr>
          <p:cNvPr id="183" name="Google Shape;183;p27"/>
          <p:cNvSpPr/>
          <p:nvPr/>
        </p:nvSpPr>
        <p:spPr>
          <a:xfrm>
            <a:off x="5210575" y="2889400"/>
            <a:ext cx="2768967" cy="1932779"/>
          </a:xfrm>
          <a:custGeom>
            <a:rect b="b" l="l" r="r" t="t"/>
            <a:pathLst>
              <a:path extrusionOk="0" h="2526508" w="3397505">
                <a:moveTo>
                  <a:pt x="0" y="0"/>
                </a:moveTo>
                <a:lnTo>
                  <a:pt x="3397504" y="0"/>
                </a:lnTo>
                <a:lnTo>
                  <a:pt x="3397504" y="2526508"/>
                </a:lnTo>
                <a:lnTo>
                  <a:pt x="0" y="252650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Expense Management Features</a:t>
            </a:r>
            <a:endParaRPr sz="700"/>
          </a:p>
        </p:txBody>
      </p:sp>
      <p:sp>
        <p:nvSpPr>
          <p:cNvPr id="189" name="Google Shape;189;p28"/>
          <p:cNvSpPr txBox="1"/>
          <p:nvPr/>
        </p:nvSpPr>
        <p:spPr>
          <a:xfrm>
            <a:off x="357575" y="1057475"/>
            <a:ext cx="7938900" cy="31947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Predict future expenses</a:t>
            </a:r>
            <a:r>
              <a:rPr lang="en" sz="1800">
                <a:solidFill>
                  <a:srgbClr val="193967"/>
                </a:solidFill>
                <a:latin typeface="Nunito Sans"/>
                <a:ea typeface="Nunito Sans"/>
                <a:cs typeface="Nunito Sans"/>
                <a:sym typeface="Nunito Sans"/>
              </a:rPr>
              <a:t> - </a:t>
            </a:r>
            <a:r>
              <a:rPr b="1" lang="en" sz="1800" u="sng">
                <a:solidFill>
                  <a:schemeClr val="hlink"/>
                </a:solidFill>
                <a:latin typeface="Nunito Sans"/>
                <a:ea typeface="Nunito Sans"/>
                <a:cs typeface="Nunito Sans"/>
                <a:sym typeface="Nunito Sans"/>
                <a:hlinkClick r:id="rId3"/>
              </a:rPr>
              <a:t>http://127.0.0.1:8000/predict_expenses</a:t>
            </a:r>
            <a:endParaRPr sz="1500">
              <a:solidFill>
                <a:srgbClr val="193967"/>
              </a:solidFill>
              <a:latin typeface="Nunito Sans"/>
              <a:ea typeface="Nunito Sans"/>
              <a:cs typeface="Nunito Sans"/>
              <a:sym typeface="Nunito Sans"/>
            </a:endParaRPr>
          </a:p>
          <a:p>
            <a:pPr indent="-330200" lvl="1" marL="914400" rtl="0" algn="l">
              <a:lnSpc>
                <a:spcPct val="110028"/>
              </a:lnSpc>
              <a:spcBef>
                <a:spcPts val="0"/>
              </a:spcBef>
              <a:spcAft>
                <a:spcPts val="0"/>
              </a:spcAft>
              <a:buClr>
                <a:srgbClr val="193967"/>
              </a:buClr>
              <a:buSzPts val="1600"/>
              <a:buFont typeface="Nunito Sans"/>
              <a:buChar char="◆"/>
            </a:pPr>
            <a:r>
              <a:rPr b="1" lang="en" sz="1600">
                <a:solidFill>
                  <a:srgbClr val="193967"/>
                </a:solidFill>
                <a:latin typeface="Nunito Sans"/>
                <a:ea typeface="Nunito Sans"/>
                <a:cs typeface="Nunito Sans"/>
                <a:sym typeface="Nunito Sans"/>
              </a:rPr>
              <a:t>Data Preparation &amp; Normalization</a:t>
            </a:r>
            <a:endParaRPr b="1" sz="1600">
              <a:solidFill>
                <a:srgbClr val="193967"/>
              </a:solidFill>
              <a:latin typeface="Nunito Sans"/>
              <a:ea typeface="Nunito Sans"/>
              <a:cs typeface="Nunito Sans"/>
              <a:sym typeface="Nunito Sans"/>
            </a:endParaRPr>
          </a:p>
          <a:p>
            <a:pPr indent="-336550" lvl="2" marL="1371600" rtl="0" algn="l">
              <a:lnSpc>
                <a:spcPct val="110028"/>
              </a:lnSpc>
              <a:spcBef>
                <a:spcPts val="0"/>
              </a:spcBef>
              <a:spcAft>
                <a:spcPts val="0"/>
              </a:spcAft>
              <a:buClr>
                <a:srgbClr val="193967"/>
              </a:buClr>
              <a:buSzPts val="1700"/>
              <a:buFont typeface="Nunito Sans"/>
              <a:buChar char="●"/>
            </a:pPr>
            <a:r>
              <a:rPr lang="en" sz="1500" u="sng">
                <a:solidFill>
                  <a:srgbClr val="193967"/>
                </a:solidFill>
                <a:latin typeface="Nunito Sans"/>
                <a:ea typeface="Nunito Sans"/>
                <a:cs typeface="Nunito Sans"/>
                <a:sym typeface="Nunito Sans"/>
              </a:rPr>
              <a:t>Fetch &amp; Validate data</a:t>
            </a:r>
            <a:r>
              <a:rPr lang="en" sz="1700">
                <a:solidFill>
                  <a:srgbClr val="193967"/>
                </a:solidFill>
                <a:latin typeface="Nunito Sans"/>
                <a:ea typeface="Nunito Sans"/>
                <a:cs typeface="Nunito Sans"/>
                <a:sym typeface="Nunito Sans"/>
              </a:rPr>
              <a:t> -</a:t>
            </a:r>
            <a:r>
              <a:rPr lang="en" sz="1600">
                <a:solidFill>
                  <a:srgbClr val="193967"/>
                </a:solidFill>
                <a:latin typeface="Nunito Sans"/>
                <a:ea typeface="Nunito Sans"/>
                <a:cs typeface="Nunito Sans"/>
                <a:sym typeface="Nunito Sans"/>
              </a:rPr>
              <a:t> </a:t>
            </a:r>
            <a:r>
              <a:rPr lang="en" sz="1300">
                <a:solidFill>
                  <a:srgbClr val="193967"/>
                </a:solidFill>
                <a:latin typeface="Nunito Sans"/>
                <a:ea typeface="Nunito Sans"/>
                <a:cs typeface="Nunito Sans"/>
                <a:sym typeface="Nunito Sans"/>
              </a:rPr>
              <a:t>The data is sourced using a function fetch_expense_data, which pulls transaction records from a database for a specified user ID. It's crucial to ensure that the data is neither empty nor minimal (at least two records are needed to proceed).</a:t>
            </a:r>
            <a:endParaRPr sz="1300">
              <a:solidFill>
                <a:srgbClr val="193967"/>
              </a:solidFill>
              <a:latin typeface="Nunito Sans"/>
              <a:ea typeface="Nunito Sans"/>
              <a:cs typeface="Nunito Sans"/>
              <a:sym typeface="Nunito Sans"/>
            </a:endParaRPr>
          </a:p>
          <a:p>
            <a:pPr indent="-336550" lvl="2" marL="1371600" rtl="0" algn="l">
              <a:lnSpc>
                <a:spcPct val="110028"/>
              </a:lnSpc>
              <a:spcBef>
                <a:spcPts val="0"/>
              </a:spcBef>
              <a:spcAft>
                <a:spcPts val="0"/>
              </a:spcAft>
              <a:buClr>
                <a:srgbClr val="193967"/>
              </a:buClr>
              <a:buSzPts val="1700"/>
              <a:buFont typeface="Nunito Sans"/>
              <a:buChar char="●"/>
            </a:pPr>
            <a:r>
              <a:rPr lang="en" sz="1500" u="sng">
                <a:solidFill>
                  <a:srgbClr val="193967"/>
                </a:solidFill>
                <a:latin typeface="Nunito Sans"/>
                <a:ea typeface="Nunito Sans"/>
                <a:cs typeface="Nunito Sans"/>
                <a:sym typeface="Nunito Sans"/>
              </a:rPr>
              <a:t>Set Index and Resampling</a:t>
            </a:r>
            <a:r>
              <a:rPr lang="en" sz="1700">
                <a:solidFill>
                  <a:srgbClr val="193967"/>
                </a:solidFill>
                <a:latin typeface="Nunito Sans"/>
                <a:ea typeface="Nunito Sans"/>
                <a:cs typeface="Nunito Sans"/>
                <a:sym typeface="Nunito Sans"/>
              </a:rPr>
              <a:t> - </a:t>
            </a:r>
            <a:r>
              <a:rPr lang="en" sz="1300">
                <a:solidFill>
                  <a:srgbClr val="193967"/>
                </a:solidFill>
                <a:latin typeface="Nunito Sans"/>
                <a:ea typeface="Nunito Sans"/>
                <a:cs typeface="Nunito Sans"/>
                <a:sym typeface="Nunito Sans"/>
              </a:rPr>
              <a:t>The 'date' column of the dataset is set as the index to facilitate time-series operations. The data is then resampled to compile expenses at the month-end frequency, aggregating total expenditures per month.</a:t>
            </a:r>
            <a:endParaRPr sz="1300">
              <a:solidFill>
                <a:srgbClr val="193967"/>
              </a:solidFill>
              <a:latin typeface="Nunito Sans"/>
              <a:ea typeface="Nunito Sans"/>
              <a:cs typeface="Nunito Sans"/>
              <a:sym typeface="Nunito Sans"/>
            </a:endParaRPr>
          </a:p>
          <a:p>
            <a:pPr indent="-336550" lvl="2" marL="1371600" rtl="0" algn="l">
              <a:lnSpc>
                <a:spcPct val="110028"/>
              </a:lnSpc>
              <a:spcBef>
                <a:spcPts val="0"/>
              </a:spcBef>
              <a:spcAft>
                <a:spcPts val="0"/>
              </a:spcAft>
              <a:buClr>
                <a:srgbClr val="193967"/>
              </a:buClr>
              <a:buSzPts val="1700"/>
              <a:buFont typeface="Nunito Sans"/>
              <a:buChar char="●"/>
            </a:pPr>
            <a:r>
              <a:rPr lang="en" sz="1500" u="sng">
                <a:solidFill>
                  <a:srgbClr val="193967"/>
                </a:solidFill>
                <a:latin typeface="Nunito Sans"/>
                <a:ea typeface="Nunito Sans"/>
                <a:cs typeface="Nunito Sans"/>
                <a:sym typeface="Nunito Sans"/>
              </a:rPr>
              <a:t>Normalization</a:t>
            </a:r>
            <a:r>
              <a:rPr lang="en" sz="1700">
                <a:solidFill>
                  <a:srgbClr val="193967"/>
                </a:solidFill>
                <a:latin typeface="Nunito Sans"/>
                <a:ea typeface="Nunito Sans"/>
                <a:cs typeface="Nunito Sans"/>
                <a:sym typeface="Nunito Sans"/>
              </a:rPr>
              <a:t> - </a:t>
            </a:r>
            <a:r>
              <a:rPr lang="en" sz="1300">
                <a:solidFill>
                  <a:srgbClr val="193967"/>
                </a:solidFill>
                <a:latin typeface="Nunito Sans"/>
                <a:ea typeface="Nunito Sans"/>
                <a:cs typeface="Nunito Sans"/>
                <a:sym typeface="Nunito Sans"/>
              </a:rPr>
              <a:t>We apply MinMaxScaler to scale the numerical values of expenses to a range of 0 to 1. This transformation is critical for optimizing the LSTM model’s performance, as it ensures that the model trains on data that's within a standardized range, reducing the likelihood of distortions due to outliers.</a:t>
            </a:r>
            <a:endParaRPr sz="1300">
              <a:solidFill>
                <a:srgbClr val="193967"/>
              </a:solidFill>
              <a:latin typeface="Nunito Sans"/>
              <a:ea typeface="Nunito Sans"/>
              <a:cs typeface="Nunito Sans"/>
              <a:sym typeface="Nuni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Expense Management Features</a:t>
            </a:r>
            <a:endParaRPr sz="700"/>
          </a:p>
        </p:txBody>
      </p:sp>
      <p:sp>
        <p:nvSpPr>
          <p:cNvPr id="195" name="Google Shape;195;p29"/>
          <p:cNvSpPr txBox="1"/>
          <p:nvPr/>
        </p:nvSpPr>
        <p:spPr>
          <a:xfrm>
            <a:off x="357575" y="1057475"/>
            <a:ext cx="8087100" cy="2772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Predict future expenses</a:t>
            </a:r>
            <a:r>
              <a:rPr lang="en" sz="1800">
                <a:solidFill>
                  <a:srgbClr val="193967"/>
                </a:solidFill>
                <a:latin typeface="Nunito Sans"/>
                <a:ea typeface="Nunito Sans"/>
                <a:cs typeface="Nunito Sans"/>
                <a:sym typeface="Nunito Sans"/>
              </a:rPr>
              <a:t> - </a:t>
            </a:r>
            <a:r>
              <a:rPr b="1" lang="en" sz="1800">
                <a:solidFill>
                  <a:srgbClr val="193967"/>
                </a:solidFill>
                <a:latin typeface="Nunito Sans"/>
                <a:ea typeface="Nunito Sans"/>
                <a:cs typeface="Nunito Sans"/>
                <a:sym typeface="Nunito Sans"/>
              </a:rPr>
              <a:t>http://127.0.0.1:8000/predict_expenses</a:t>
            </a:r>
            <a:endParaRPr sz="1800">
              <a:solidFill>
                <a:srgbClr val="193967"/>
              </a:solidFill>
              <a:latin typeface="Nunito Sans"/>
              <a:ea typeface="Nunito Sans"/>
              <a:cs typeface="Nunito Sans"/>
              <a:sym typeface="Nunito Sans"/>
            </a:endParaRPr>
          </a:p>
        </p:txBody>
      </p:sp>
      <p:sp>
        <p:nvSpPr>
          <p:cNvPr id="196" name="Google Shape;196;p29"/>
          <p:cNvSpPr/>
          <p:nvPr/>
        </p:nvSpPr>
        <p:spPr>
          <a:xfrm>
            <a:off x="6263599" y="2248973"/>
            <a:ext cx="2664279" cy="1892808"/>
          </a:xfrm>
          <a:custGeom>
            <a:rect b="b" l="l" r="r" t="t"/>
            <a:pathLst>
              <a:path extrusionOk="0" h="4114800" w="5987143">
                <a:moveTo>
                  <a:pt x="0" y="0"/>
                </a:moveTo>
                <a:lnTo>
                  <a:pt x="5987143" y="0"/>
                </a:lnTo>
                <a:lnTo>
                  <a:pt x="5987143" y="4114800"/>
                </a:lnTo>
                <a:lnTo>
                  <a:pt x="0" y="4114800"/>
                </a:lnTo>
                <a:lnTo>
                  <a:pt x="0" y="0"/>
                </a:lnTo>
                <a:close/>
              </a:path>
            </a:pathLst>
          </a:custGeom>
          <a:blipFill rotWithShape="1">
            <a:blip r:embed="rId3">
              <a:alphaModFix/>
            </a:blip>
            <a:stretch>
              <a:fillRect b="0" l="0" r="0" t="0"/>
            </a:stretch>
          </a:blipFill>
          <a:ln>
            <a:noFill/>
          </a:ln>
        </p:spPr>
      </p:sp>
      <p:pic>
        <p:nvPicPr>
          <p:cNvPr id="197" name="Google Shape;197;p29"/>
          <p:cNvPicPr preferRelativeResize="0"/>
          <p:nvPr/>
        </p:nvPicPr>
        <p:blipFill>
          <a:blip r:embed="rId4">
            <a:alphaModFix/>
          </a:blip>
          <a:stretch>
            <a:fillRect/>
          </a:stretch>
        </p:blipFill>
        <p:spPr>
          <a:xfrm>
            <a:off x="813575" y="1435550"/>
            <a:ext cx="4783878" cy="35040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Expense Management Features</a:t>
            </a:r>
            <a:endParaRPr sz="700"/>
          </a:p>
        </p:txBody>
      </p:sp>
      <p:sp>
        <p:nvSpPr>
          <p:cNvPr id="203" name="Google Shape;203;p30"/>
          <p:cNvSpPr txBox="1"/>
          <p:nvPr/>
        </p:nvSpPr>
        <p:spPr>
          <a:xfrm>
            <a:off x="357575" y="1057475"/>
            <a:ext cx="7842600" cy="37182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Predict future expenses</a:t>
            </a:r>
            <a:r>
              <a:rPr lang="en" sz="1800">
                <a:solidFill>
                  <a:srgbClr val="193967"/>
                </a:solidFill>
                <a:latin typeface="Nunito Sans"/>
                <a:ea typeface="Nunito Sans"/>
                <a:cs typeface="Nunito Sans"/>
                <a:sym typeface="Nunito Sans"/>
              </a:rPr>
              <a:t> - </a:t>
            </a:r>
            <a:r>
              <a:rPr b="1" lang="en" sz="1800" u="sng">
                <a:solidFill>
                  <a:schemeClr val="hlink"/>
                </a:solidFill>
                <a:latin typeface="Nunito Sans"/>
                <a:ea typeface="Nunito Sans"/>
                <a:cs typeface="Nunito Sans"/>
                <a:sym typeface="Nunito Sans"/>
                <a:hlinkClick r:id="rId3"/>
              </a:rPr>
              <a:t>http://127.0.0.1:8000/predict_expenses</a:t>
            </a:r>
            <a:endParaRPr sz="1700">
              <a:solidFill>
                <a:srgbClr val="193967"/>
              </a:solidFill>
              <a:highlight>
                <a:schemeClr val="accent6"/>
              </a:highlight>
              <a:latin typeface="Nunito Sans"/>
              <a:ea typeface="Nunito Sans"/>
              <a:cs typeface="Nunito Sans"/>
              <a:sym typeface="Nunito Sans"/>
            </a:endParaRPr>
          </a:p>
          <a:p>
            <a:pPr indent="-336550" lvl="1" marL="914400" rtl="0" algn="l">
              <a:lnSpc>
                <a:spcPct val="110028"/>
              </a:lnSpc>
              <a:spcBef>
                <a:spcPts val="0"/>
              </a:spcBef>
              <a:spcAft>
                <a:spcPts val="0"/>
              </a:spcAft>
              <a:buClr>
                <a:srgbClr val="193967"/>
              </a:buClr>
              <a:buSzPts val="1700"/>
              <a:buFont typeface="Nunito Sans"/>
              <a:buChar char="◆"/>
            </a:pPr>
            <a:r>
              <a:rPr b="1" lang="en" sz="1700">
                <a:solidFill>
                  <a:srgbClr val="193967"/>
                </a:solidFill>
                <a:latin typeface="Nunito Sans"/>
                <a:ea typeface="Nunito Sans"/>
                <a:cs typeface="Nunito Sans"/>
                <a:sym typeface="Nunito Sans"/>
              </a:rPr>
              <a:t>Train the </a:t>
            </a:r>
            <a:r>
              <a:rPr b="1" lang="en" sz="1700">
                <a:solidFill>
                  <a:srgbClr val="193967"/>
                </a:solidFill>
                <a:latin typeface="Nunito Sans"/>
                <a:ea typeface="Nunito Sans"/>
                <a:cs typeface="Nunito Sans"/>
                <a:sym typeface="Nunito Sans"/>
              </a:rPr>
              <a:t>LSTM</a:t>
            </a:r>
            <a:r>
              <a:rPr b="1" lang="en" sz="1700">
                <a:solidFill>
                  <a:srgbClr val="193967"/>
                </a:solidFill>
                <a:latin typeface="Nunito Sans"/>
                <a:ea typeface="Nunito Sans"/>
                <a:cs typeface="Nunito Sans"/>
                <a:sym typeface="Nunito Sans"/>
              </a:rPr>
              <a:t> Model</a:t>
            </a:r>
            <a:endParaRPr b="1" sz="1700">
              <a:solidFill>
                <a:srgbClr val="193967"/>
              </a:solidFill>
              <a:latin typeface="Nunito Sans"/>
              <a:ea typeface="Nunito Sans"/>
              <a:cs typeface="Nunito Sans"/>
              <a:sym typeface="Nunito Sans"/>
            </a:endParaRPr>
          </a:p>
          <a:p>
            <a:pPr indent="-317500" lvl="2" marL="1371600" rtl="0" algn="l">
              <a:lnSpc>
                <a:spcPct val="110028"/>
              </a:lnSpc>
              <a:spcBef>
                <a:spcPts val="0"/>
              </a:spcBef>
              <a:spcAft>
                <a:spcPts val="0"/>
              </a:spcAft>
              <a:buClr>
                <a:srgbClr val="193967"/>
              </a:buClr>
              <a:buSzPts val="1400"/>
              <a:buFont typeface="Nunito Sans"/>
              <a:buChar char="●"/>
            </a:pPr>
            <a:r>
              <a:rPr lang="en">
                <a:solidFill>
                  <a:srgbClr val="193967"/>
                </a:solidFill>
                <a:latin typeface="Nunito Sans"/>
                <a:ea typeface="Nunito Sans"/>
                <a:cs typeface="Nunito Sans"/>
                <a:sym typeface="Nunito Sans"/>
              </a:rPr>
              <a:t>The model is compiled with the mean squared error loss function and the Adam optimizer. It is then trained silently (without outputting progress logs) for 20 epochs with a batch size of 1, optimizing the model to predict the next month's expenses accurately.</a:t>
            </a:r>
            <a:endParaRPr>
              <a:solidFill>
                <a:srgbClr val="193967"/>
              </a:solidFill>
              <a:latin typeface="Nunito Sans"/>
              <a:ea typeface="Nunito Sans"/>
              <a:cs typeface="Nunito Sans"/>
              <a:sym typeface="Nunito Sans"/>
            </a:endParaRPr>
          </a:p>
          <a:p>
            <a:pPr indent="-336550" lvl="1" marL="914400" marR="0" rtl="0" algn="l">
              <a:lnSpc>
                <a:spcPct val="110028"/>
              </a:lnSpc>
              <a:spcBef>
                <a:spcPts val="0"/>
              </a:spcBef>
              <a:spcAft>
                <a:spcPts val="0"/>
              </a:spcAft>
              <a:buClr>
                <a:srgbClr val="193967"/>
              </a:buClr>
              <a:buSzPts val="1700"/>
              <a:buFont typeface="Nunito Sans"/>
              <a:buChar char="◆"/>
            </a:pPr>
            <a:r>
              <a:rPr b="1" lang="en" sz="1700">
                <a:solidFill>
                  <a:srgbClr val="193967"/>
                </a:solidFill>
                <a:latin typeface="Nunito Sans"/>
                <a:ea typeface="Nunito Sans"/>
                <a:cs typeface="Nunito Sans"/>
                <a:sym typeface="Nunito Sans"/>
              </a:rPr>
              <a:t>Model Deployment</a:t>
            </a:r>
            <a:endParaRPr b="1" sz="1700">
              <a:solidFill>
                <a:srgbClr val="193967"/>
              </a:solidFill>
              <a:latin typeface="Nunito Sans"/>
              <a:ea typeface="Nunito Sans"/>
              <a:cs typeface="Nunito Sans"/>
              <a:sym typeface="Nunito Sans"/>
            </a:endParaRPr>
          </a:p>
          <a:p>
            <a:pPr indent="-317500" lvl="2" marL="1371600" marR="0" rtl="0" algn="l">
              <a:lnSpc>
                <a:spcPct val="110028"/>
              </a:lnSpc>
              <a:spcBef>
                <a:spcPts val="0"/>
              </a:spcBef>
              <a:spcAft>
                <a:spcPts val="0"/>
              </a:spcAft>
              <a:buClr>
                <a:srgbClr val="193967"/>
              </a:buClr>
              <a:buSzPts val="1400"/>
              <a:buFont typeface="Nunito Sans"/>
              <a:buChar char="●"/>
            </a:pPr>
            <a:r>
              <a:rPr lang="en">
                <a:solidFill>
                  <a:srgbClr val="193967"/>
                </a:solidFill>
                <a:latin typeface="Nunito Sans"/>
                <a:ea typeface="Nunito Sans"/>
                <a:cs typeface="Nunito Sans"/>
                <a:sym typeface="Nunito Sans"/>
              </a:rPr>
              <a:t>Post-training, the model along with the scaler is utilized to predict next month’s expenses based on the most recent data inputs.</a:t>
            </a:r>
            <a:endParaRPr>
              <a:solidFill>
                <a:srgbClr val="193967"/>
              </a:solidFill>
              <a:latin typeface="Nunito Sans"/>
              <a:ea typeface="Nunito Sans"/>
              <a:cs typeface="Nunito Sans"/>
              <a:sym typeface="Nunito Sans"/>
            </a:endParaRPr>
          </a:p>
          <a:p>
            <a:pPr indent="-317500" lvl="2" marL="1371600" marR="0" rtl="0" algn="l">
              <a:lnSpc>
                <a:spcPct val="110028"/>
              </a:lnSpc>
              <a:spcBef>
                <a:spcPts val="0"/>
              </a:spcBef>
              <a:spcAft>
                <a:spcPts val="0"/>
              </a:spcAft>
              <a:buClr>
                <a:srgbClr val="193967"/>
              </a:buClr>
              <a:buSzPts val="1400"/>
              <a:buFont typeface="Nunito Sans"/>
              <a:buChar char="●"/>
            </a:pPr>
            <a:r>
              <a:rPr lang="en">
                <a:solidFill>
                  <a:srgbClr val="193967"/>
                </a:solidFill>
                <a:latin typeface="Nunito Sans"/>
                <a:ea typeface="Nunito Sans"/>
                <a:cs typeface="Nunito Sans"/>
                <a:sym typeface="Nunito Sans"/>
              </a:rPr>
              <a:t>Prediction Process:</a:t>
            </a:r>
            <a:endParaRPr>
              <a:solidFill>
                <a:srgbClr val="193967"/>
              </a:solidFill>
              <a:latin typeface="Nunito Sans"/>
              <a:ea typeface="Nunito Sans"/>
              <a:cs typeface="Nunito Sans"/>
              <a:sym typeface="Nunito Sans"/>
            </a:endParaRPr>
          </a:p>
          <a:p>
            <a:pPr indent="-317500" lvl="3" marL="1828800" marR="0" rtl="0" algn="l">
              <a:lnSpc>
                <a:spcPct val="110028"/>
              </a:lnSpc>
              <a:spcBef>
                <a:spcPts val="0"/>
              </a:spcBef>
              <a:spcAft>
                <a:spcPts val="0"/>
              </a:spcAft>
              <a:buClr>
                <a:srgbClr val="193967"/>
              </a:buClr>
              <a:buSzPts val="1400"/>
              <a:buFont typeface="Nunito Sans"/>
              <a:buChar char="○"/>
            </a:pPr>
            <a:r>
              <a:rPr lang="en">
                <a:solidFill>
                  <a:srgbClr val="193967"/>
                </a:solidFill>
                <a:latin typeface="Nunito Sans"/>
                <a:ea typeface="Nunito Sans"/>
                <a:cs typeface="Nunito Sans"/>
                <a:sym typeface="Nunito Sans"/>
              </a:rPr>
              <a:t>The last recorded expense amount is normalized, fed into the model to forecast the upcoming month’s expenses, and then inversely scaled back to provide a prediction in actual currency values.</a:t>
            </a:r>
            <a:endParaRPr>
              <a:solidFill>
                <a:srgbClr val="193967"/>
              </a:solidFill>
              <a:latin typeface="Nunito Sans"/>
              <a:ea typeface="Nunito Sans"/>
              <a:cs typeface="Nunito Sans"/>
              <a:sym typeface="Nunito Sans"/>
            </a:endParaRPr>
          </a:p>
          <a:p>
            <a:pPr indent="-317500" lvl="3" marL="1828800" marR="0" rtl="0" algn="l">
              <a:lnSpc>
                <a:spcPct val="110028"/>
              </a:lnSpc>
              <a:spcBef>
                <a:spcPts val="0"/>
              </a:spcBef>
              <a:spcAft>
                <a:spcPts val="0"/>
              </a:spcAft>
              <a:buClr>
                <a:srgbClr val="193967"/>
              </a:buClr>
              <a:buSzPts val="1400"/>
              <a:buFont typeface="Nunito Sans"/>
              <a:buChar char="○"/>
            </a:pPr>
            <a:r>
              <a:rPr lang="en">
                <a:solidFill>
                  <a:srgbClr val="193967"/>
                </a:solidFill>
                <a:latin typeface="Nunito Sans"/>
                <a:ea typeface="Nunito Sans"/>
                <a:cs typeface="Nunito Sans"/>
                <a:sym typeface="Nunito Sans"/>
              </a:rPr>
              <a:t>This predictive output assists in proactive budget adjustments and financial planning.</a:t>
            </a:r>
            <a:endParaRPr>
              <a:solidFill>
                <a:srgbClr val="193967"/>
              </a:solidFill>
              <a:latin typeface="Nunito Sans"/>
              <a:ea typeface="Nunito Sans"/>
              <a:cs typeface="Nunito Sans"/>
              <a:sym typeface="Nuni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357575" y="337050"/>
            <a:ext cx="8722500" cy="113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Personalized Savings Recommendations</a:t>
            </a:r>
            <a:endParaRPr b="1" sz="3500">
              <a:solidFill>
                <a:srgbClr val="193967"/>
              </a:solidFill>
              <a:latin typeface="Nunito Sans Black"/>
              <a:ea typeface="Nunito Sans Black"/>
              <a:cs typeface="Nunito Sans Black"/>
              <a:sym typeface="Nunito Sans Black"/>
            </a:endParaRPr>
          </a:p>
          <a:p>
            <a:pPr indent="0" lvl="0" marL="0" marR="0" rtl="0" algn="l">
              <a:lnSpc>
                <a:spcPct val="110000"/>
              </a:lnSpc>
              <a:spcBef>
                <a:spcPts val="0"/>
              </a:spcBef>
              <a:spcAft>
                <a:spcPts val="0"/>
              </a:spcAft>
              <a:buNone/>
            </a:pPr>
            <a:r>
              <a:t/>
            </a:r>
            <a:endParaRPr b="1" sz="3500">
              <a:solidFill>
                <a:srgbClr val="193967"/>
              </a:solidFill>
              <a:latin typeface="Nunito Sans Black"/>
              <a:ea typeface="Nunito Sans Black"/>
              <a:cs typeface="Nunito Sans Black"/>
              <a:sym typeface="Nunito Sans Black"/>
            </a:endParaRPr>
          </a:p>
        </p:txBody>
      </p:sp>
      <p:sp>
        <p:nvSpPr>
          <p:cNvPr id="209" name="Google Shape;209;p31"/>
          <p:cNvSpPr txBox="1"/>
          <p:nvPr/>
        </p:nvSpPr>
        <p:spPr>
          <a:xfrm>
            <a:off x="357575" y="1217575"/>
            <a:ext cx="4518600" cy="3719700"/>
          </a:xfrm>
          <a:prstGeom prst="rect">
            <a:avLst/>
          </a:prstGeom>
          <a:noFill/>
          <a:ln>
            <a:noFill/>
          </a:ln>
        </p:spPr>
        <p:txBody>
          <a:bodyPr anchorCtr="0" anchor="t" bIns="0" lIns="0" spcFirstLastPara="1" rIns="0" wrap="square" tIns="0">
            <a:spAutoFit/>
          </a:bodyPr>
          <a:lstStyle/>
          <a:p>
            <a:pPr indent="0" lvl="0" marL="0" rtl="0" algn="l">
              <a:lnSpc>
                <a:spcPct val="110028"/>
              </a:lnSpc>
              <a:spcBef>
                <a:spcPts val="0"/>
              </a:spcBef>
              <a:spcAft>
                <a:spcPts val="0"/>
              </a:spcAft>
              <a:buNone/>
            </a:pPr>
            <a:r>
              <a:t/>
            </a:r>
            <a:endParaRPr sz="1100">
              <a:solidFill>
                <a:srgbClr val="193967"/>
              </a:solidFill>
              <a:latin typeface="Nunito Sans"/>
              <a:ea typeface="Nunito Sans"/>
              <a:cs typeface="Nunito Sans"/>
              <a:sym typeface="Nunito Sans"/>
            </a:endParaRPr>
          </a:p>
          <a:p>
            <a:pPr indent="-323850" lvl="0" marL="457200" rtl="0" algn="l">
              <a:lnSpc>
                <a:spcPct val="110028"/>
              </a:lnSpc>
              <a:spcBef>
                <a:spcPts val="0"/>
              </a:spcBef>
              <a:spcAft>
                <a:spcPts val="0"/>
              </a:spcAft>
              <a:buClr>
                <a:srgbClr val="193967"/>
              </a:buClr>
              <a:buSzPts val="1500"/>
              <a:buFont typeface="Nunito Sans"/>
              <a:buChar char="➔"/>
            </a:pPr>
            <a:r>
              <a:rPr b="1" lang="en" sz="1500">
                <a:solidFill>
                  <a:srgbClr val="193967"/>
                </a:solidFill>
                <a:latin typeface="Nunito Sans"/>
                <a:ea typeface="Nunito Sans"/>
                <a:cs typeface="Nunito Sans"/>
                <a:sym typeface="Nunito Sans"/>
              </a:rPr>
              <a:t>Objective</a:t>
            </a:r>
            <a:endParaRPr b="1" sz="1500">
              <a:solidFill>
                <a:srgbClr val="193967"/>
              </a:solidFill>
              <a:latin typeface="Nunito Sans"/>
              <a:ea typeface="Nunito Sans"/>
              <a:cs typeface="Nunito Sans"/>
              <a:sym typeface="Nunito Sans"/>
            </a:endParaRPr>
          </a:p>
          <a:p>
            <a:pPr indent="-304800" lvl="1" marL="914400" rtl="0" algn="l">
              <a:lnSpc>
                <a:spcPct val="110028"/>
              </a:lnSpc>
              <a:spcBef>
                <a:spcPts val="0"/>
              </a:spcBef>
              <a:spcAft>
                <a:spcPts val="0"/>
              </a:spcAft>
              <a:buClr>
                <a:srgbClr val="193967"/>
              </a:buClr>
              <a:buSzPts val="1200"/>
              <a:buFont typeface="Nunito Sans"/>
              <a:buChar char="◆"/>
            </a:pPr>
            <a:r>
              <a:rPr lang="en" sz="1200">
                <a:solidFill>
                  <a:srgbClr val="193967"/>
                </a:solidFill>
                <a:latin typeface="Nunito Sans"/>
                <a:ea typeface="Nunito Sans"/>
                <a:cs typeface="Nunito Sans"/>
                <a:sym typeface="Nunito Sans"/>
              </a:rPr>
              <a:t>To recommend a feasible savings target based on a user's past expense data.</a:t>
            </a:r>
            <a:endParaRPr sz="1200">
              <a:solidFill>
                <a:srgbClr val="193967"/>
              </a:solidFill>
              <a:highlight>
                <a:schemeClr val="accent6"/>
              </a:highlight>
              <a:latin typeface="Nunito Sans"/>
              <a:ea typeface="Nunito Sans"/>
              <a:cs typeface="Nunito Sans"/>
              <a:sym typeface="Nunito Sans"/>
            </a:endParaRPr>
          </a:p>
          <a:p>
            <a:pPr indent="-323850" lvl="0" marL="457200" rtl="0" algn="l">
              <a:lnSpc>
                <a:spcPct val="110028"/>
              </a:lnSpc>
              <a:spcBef>
                <a:spcPts val="0"/>
              </a:spcBef>
              <a:spcAft>
                <a:spcPts val="0"/>
              </a:spcAft>
              <a:buClr>
                <a:srgbClr val="193967"/>
              </a:buClr>
              <a:buSzPts val="1500"/>
              <a:buFont typeface="Nunito Sans"/>
              <a:buChar char="➔"/>
            </a:pPr>
            <a:r>
              <a:rPr b="1" lang="en" sz="1500">
                <a:solidFill>
                  <a:srgbClr val="193967"/>
                </a:solidFill>
                <a:latin typeface="Nunito Sans"/>
                <a:ea typeface="Nunito Sans"/>
                <a:cs typeface="Nunito Sans"/>
                <a:sym typeface="Nunito Sans"/>
              </a:rPr>
              <a:t>Process Flow</a:t>
            </a:r>
            <a:endParaRPr b="1" sz="1500">
              <a:solidFill>
                <a:srgbClr val="193967"/>
              </a:solidFill>
              <a:latin typeface="Nunito Sans"/>
              <a:ea typeface="Nunito Sans"/>
              <a:cs typeface="Nunito Sans"/>
              <a:sym typeface="Nunito Sans"/>
            </a:endParaRPr>
          </a:p>
          <a:p>
            <a:pPr indent="-304800" lvl="1" marL="914400" rtl="0" algn="l">
              <a:lnSpc>
                <a:spcPct val="110028"/>
              </a:lnSpc>
              <a:spcBef>
                <a:spcPts val="0"/>
              </a:spcBef>
              <a:spcAft>
                <a:spcPts val="0"/>
              </a:spcAft>
              <a:buClr>
                <a:srgbClr val="193967"/>
              </a:buClr>
              <a:buSzPts val="1200"/>
              <a:buFont typeface="Nunito Sans"/>
              <a:buChar char="◆"/>
            </a:pPr>
            <a:r>
              <a:rPr lang="en" sz="1200">
                <a:solidFill>
                  <a:srgbClr val="193967"/>
                </a:solidFill>
                <a:latin typeface="Nunito Sans"/>
                <a:ea typeface="Nunito Sans"/>
                <a:cs typeface="Nunito Sans"/>
                <a:sym typeface="Nunito Sans"/>
              </a:rPr>
              <a:t>Data Retrieval </a:t>
            </a:r>
            <a:endParaRPr sz="1200">
              <a:solidFill>
                <a:srgbClr val="193967"/>
              </a:solidFill>
              <a:latin typeface="Nunito Sans"/>
              <a:ea typeface="Nunito Sans"/>
              <a:cs typeface="Nunito Sans"/>
              <a:sym typeface="Nunito Sans"/>
            </a:endParaRPr>
          </a:p>
          <a:p>
            <a:pPr indent="-304800" lvl="2" marL="1371600" rtl="0" algn="l">
              <a:lnSpc>
                <a:spcPct val="110028"/>
              </a:lnSpc>
              <a:spcBef>
                <a:spcPts val="0"/>
              </a:spcBef>
              <a:spcAft>
                <a:spcPts val="0"/>
              </a:spcAft>
              <a:buClr>
                <a:srgbClr val="193967"/>
              </a:buClr>
              <a:buSzPts val="1200"/>
              <a:buFont typeface="Nunito Sans"/>
              <a:buChar char="●"/>
            </a:pPr>
            <a:r>
              <a:rPr lang="en" sz="1100">
                <a:solidFill>
                  <a:srgbClr val="193967"/>
                </a:solidFill>
                <a:latin typeface="Nunito Sans"/>
                <a:ea typeface="Nunito Sans"/>
                <a:cs typeface="Nunito Sans"/>
                <a:sym typeface="Nunito Sans"/>
              </a:rPr>
              <a:t>Fetches expense data for the specified user and checks for adequacy.</a:t>
            </a:r>
            <a:endParaRPr sz="1100">
              <a:solidFill>
                <a:srgbClr val="193967"/>
              </a:solidFill>
              <a:latin typeface="Nunito Sans"/>
              <a:ea typeface="Nunito Sans"/>
              <a:cs typeface="Nunito Sans"/>
              <a:sym typeface="Nunito Sans"/>
            </a:endParaRPr>
          </a:p>
          <a:p>
            <a:pPr indent="-317500" lvl="1" marL="914400" rtl="0" algn="l">
              <a:lnSpc>
                <a:spcPct val="110028"/>
              </a:lnSpc>
              <a:spcBef>
                <a:spcPts val="0"/>
              </a:spcBef>
              <a:spcAft>
                <a:spcPts val="0"/>
              </a:spcAft>
              <a:buClr>
                <a:srgbClr val="193967"/>
              </a:buClr>
              <a:buSzPts val="1400"/>
              <a:buFont typeface="Nunito Sans"/>
              <a:buChar char="◆"/>
            </a:pPr>
            <a:r>
              <a:rPr lang="en" sz="1300">
                <a:solidFill>
                  <a:srgbClr val="193967"/>
                </a:solidFill>
                <a:latin typeface="Nunito Sans"/>
                <a:ea typeface="Nunito Sans"/>
                <a:cs typeface="Nunito Sans"/>
                <a:sym typeface="Nunito Sans"/>
              </a:rPr>
              <a:t>Model Implementation</a:t>
            </a:r>
            <a:endParaRPr sz="1300">
              <a:solidFill>
                <a:srgbClr val="193967"/>
              </a:solidFill>
              <a:latin typeface="Nunito Sans"/>
              <a:ea typeface="Nunito Sans"/>
              <a:cs typeface="Nunito Sans"/>
              <a:sym typeface="Nunito Sans"/>
            </a:endParaRPr>
          </a:p>
          <a:p>
            <a:pPr indent="-311150" lvl="2" marL="1371600" rtl="0" algn="l">
              <a:lnSpc>
                <a:spcPct val="110028"/>
              </a:lnSpc>
              <a:spcBef>
                <a:spcPts val="0"/>
              </a:spcBef>
              <a:spcAft>
                <a:spcPts val="0"/>
              </a:spcAft>
              <a:buClr>
                <a:srgbClr val="193967"/>
              </a:buClr>
              <a:buSzPts val="1300"/>
              <a:buFont typeface="Nunito Sans"/>
              <a:buChar char="●"/>
            </a:pPr>
            <a:r>
              <a:rPr lang="en" sz="1100">
                <a:solidFill>
                  <a:srgbClr val="193967"/>
                </a:solidFill>
                <a:latin typeface="Nunito Sans"/>
                <a:ea typeface="Nunito Sans"/>
                <a:cs typeface="Nunito Sans"/>
                <a:sym typeface="Nunito Sans"/>
              </a:rPr>
              <a:t>Utilizes the Nearest Neighbors algorithm with n_neighbors=1 to identify the expense amount closest to the user’s last recorded amount.</a:t>
            </a:r>
            <a:endParaRPr sz="1100">
              <a:solidFill>
                <a:srgbClr val="193967"/>
              </a:solidFill>
              <a:latin typeface="Nunito Sans"/>
              <a:ea typeface="Nunito Sans"/>
              <a:cs typeface="Nunito Sans"/>
              <a:sym typeface="Nunito Sans"/>
            </a:endParaRPr>
          </a:p>
          <a:p>
            <a:pPr indent="-311150" lvl="1" marL="914400" rtl="0" algn="l">
              <a:lnSpc>
                <a:spcPct val="110028"/>
              </a:lnSpc>
              <a:spcBef>
                <a:spcPts val="0"/>
              </a:spcBef>
              <a:spcAft>
                <a:spcPts val="0"/>
              </a:spcAft>
              <a:buClr>
                <a:srgbClr val="193967"/>
              </a:buClr>
              <a:buSzPts val="1300"/>
              <a:buFont typeface="Nunito Sans"/>
              <a:buChar char="◆"/>
            </a:pPr>
            <a:r>
              <a:rPr lang="en" sz="1300">
                <a:solidFill>
                  <a:srgbClr val="193967"/>
                </a:solidFill>
                <a:latin typeface="Nunito Sans"/>
                <a:ea typeface="Nunito Sans"/>
                <a:cs typeface="Nunito Sans"/>
                <a:sym typeface="Nunito Sans"/>
              </a:rPr>
              <a:t>Recommendation Logic</a:t>
            </a:r>
            <a:endParaRPr sz="1300">
              <a:solidFill>
                <a:srgbClr val="193967"/>
              </a:solidFill>
              <a:latin typeface="Nunito Sans"/>
              <a:ea typeface="Nunito Sans"/>
              <a:cs typeface="Nunito Sans"/>
              <a:sym typeface="Nunito Sans"/>
            </a:endParaRPr>
          </a:p>
          <a:p>
            <a:pPr indent="-298450" lvl="2" marL="1371600" rtl="0" algn="l">
              <a:lnSpc>
                <a:spcPct val="110028"/>
              </a:lnSpc>
              <a:spcBef>
                <a:spcPts val="0"/>
              </a:spcBef>
              <a:spcAft>
                <a:spcPts val="0"/>
              </a:spcAft>
              <a:buClr>
                <a:srgbClr val="193967"/>
              </a:buClr>
              <a:buSzPts val="1100"/>
              <a:buFont typeface="Nunito Sans"/>
              <a:buChar char="●"/>
            </a:pPr>
            <a:r>
              <a:rPr lang="en" sz="1100">
                <a:solidFill>
                  <a:srgbClr val="193967"/>
                </a:solidFill>
                <a:latin typeface="Nunito Sans"/>
                <a:ea typeface="Nunito Sans"/>
                <a:cs typeface="Nunito Sans"/>
                <a:sym typeface="Nunito Sans"/>
              </a:rPr>
              <a:t>Identifies the last transaction amount from the user's expense data.</a:t>
            </a:r>
            <a:endParaRPr sz="1100">
              <a:solidFill>
                <a:srgbClr val="193967"/>
              </a:solidFill>
              <a:latin typeface="Nunito Sans"/>
              <a:ea typeface="Nunito Sans"/>
              <a:cs typeface="Nunito Sans"/>
              <a:sym typeface="Nunito Sans"/>
            </a:endParaRPr>
          </a:p>
          <a:p>
            <a:pPr indent="-298450" lvl="2" marL="1371600" rtl="0" algn="l">
              <a:lnSpc>
                <a:spcPct val="110028"/>
              </a:lnSpc>
              <a:spcBef>
                <a:spcPts val="0"/>
              </a:spcBef>
              <a:spcAft>
                <a:spcPts val="0"/>
              </a:spcAft>
              <a:buClr>
                <a:srgbClr val="193967"/>
              </a:buClr>
              <a:buSzPts val="1100"/>
              <a:buFont typeface="Nunito Sans"/>
              <a:buChar char="●"/>
            </a:pPr>
            <a:r>
              <a:rPr lang="en" sz="1100">
                <a:solidFill>
                  <a:srgbClr val="193967"/>
                </a:solidFill>
                <a:latin typeface="Nunito Sans"/>
                <a:ea typeface="Nunito Sans"/>
                <a:cs typeface="Nunito Sans"/>
                <a:sym typeface="Nunito Sans"/>
              </a:rPr>
              <a:t>Finds the closest amount in the historical data, suggesting this as the target for savings.</a:t>
            </a:r>
            <a:endParaRPr sz="1100">
              <a:solidFill>
                <a:srgbClr val="193967"/>
              </a:solidFill>
              <a:latin typeface="Nunito Sans"/>
              <a:ea typeface="Nunito Sans"/>
              <a:cs typeface="Nunito Sans"/>
              <a:sym typeface="Nunito Sans"/>
            </a:endParaRPr>
          </a:p>
          <a:p>
            <a:pPr indent="0" lvl="0" marL="0" rtl="0" algn="l">
              <a:lnSpc>
                <a:spcPct val="110028"/>
              </a:lnSpc>
              <a:spcBef>
                <a:spcPts val="0"/>
              </a:spcBef>
              <a:spcAft>
                <a:spcPts val="0"/>
              </a:spcAft>
              <a:buNone/>
            </a:pPr>
            <a:r>
              <a:t/>
            </a:r>
            <a:endParaRPr sz="1500">
              <a:solidFill>
                <a:srgbClr val="193967"/>
              </a:solidFill>
              <a:latin typeface="Nunito Sans"/>
              <a:ea typeface="Nunito Sans"/>
              <a:cs typeface="Nunito Sans"/>
              <a:sym typeface="Nunito Sans"/>
            </a:endParaRPr>
          </a:p>
        </p:txBody>
      </p:sp>
      <p:pic>
        <p:nvPicPr>
          <p:cNvPr id="210" name="Google Shape;210;p31"/>
          <p:cNvPicPr preferRelativeResize="0"/>
          <p:nvPr/>
        </p:nvPicPr>
        <p:blipFill>
          <a:blip r:embed="rId3">
            <a:alphaModFix/>
          </a:blip>
          <a:stretch>
            <a:fillRect/>
          </a:stretch>
        </p:blipFill>
        <p:spPr>
          <a:xfrm>
            <a:off x="4952375" y="2016450"/>
            <a:ext cx="4128850" cy="1946476"/>
          </a:xfrm>
          <a:prstGeom prst="rect">
            <a:avLst/>
          </a:prstGeom>
          <a:noFill/>
          <a:ln>
            <a:noFill/>
          </a:ln>
        </p:spPr>
      </p:pic>
      <p:sp>
        <p:nvSpPr>
          <p:cNvPr id="211" name="Google Shape;211;p31"/>
          <p:cNvSpPr txBox="1"/>
          <p:nvPr/>
        </p:nvSpPr>
        <p:spPr>
          <a:xfrm>
            <a:off x="357575" y="1057475"/>
            <a:ext cx="8619600" cy="277200"/>
          </a:xfrm>
          <a:prstGeom prst="rect">
            <a:avLst/>
          </a:prstGeom>
          <a:noFill/>
          <a:ln>
            <a:noFill/>
          </a:ln>
        </p:spPr>
        <p:txBody>
          <a:bodyPr anchorCtr="0" anchor="t" bIns="0" lIns="0" spcFirstLastPara="1" rIns="0" wrap="square" tIns="0">
            <a:spAutoFit/>
          </a:bodyPr>
          <a:lstStyle/>
          <a:p>
            <a:pPr indent="-342900" lvl="0" marL="457200" rtl="0" algn="l">
              <a:lnSpc>
                <a:spcPct val="110028"/>
              </a:lnSpc>
              <a:spcBef>
                <a:spcPts val="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Recommended Savings Plan - </a:t>
            </a:r>
            <a:r>
              <a:rPr b="1" lang="en" sz="1800">
                <a:solidFill>
                  <a:srgbClr val="193967"/>
                </a:solidFill>
                <a:latin typeface="Nunito Sans"/>
                <a:ea typeface="Nunito Sans"/>
                <a:cs typeface="Nunito Sans"/>
                <a:sym typeface="Nunito Sans"/>
              </a:rPr>
              <a:t>http://127.0.0.1:8000/recommend_savings</a:t>
            </a:r>
            <a:endParaRPr sz="1800">
              <a:solidFill>
                <a:srgbClr val="193967"/>
              </a:solidFill>
              <a:latin typeface="Nunito Sans"/>
              <a:ea typeface="Nunito Sans"/>
              <a:cs typeface="Nunito Sans"/>
              <a:sym typeface="Nuni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p:nvPr/>
        </p:nvSpPr>
        <p:spPr>
          <a:xfrm>
            <a:off x="6375250" y="96101"/>
            <a:ext cx="2699483" cy="2366301"/>
          </a:xfrm>
          <a:custGeom>
            <a:rect b="b" l="l" r="r" t="t"/>
            <a:pathLst>
              <a:path extrusionOk="0" h="6106583" w="6624499">
                <a:moveTo>
                  <a:pt x="0" y="0"/>
                </a:moveTo>
                <a:lnTo>
                  <a:pt x="6624498" y="0"/>
                </a:lnTo>
                <a:lnTo>
                  <a:pt x="6624498" y="6106583"/>
                </a:lnTo>
                <a:lnTo>
                  <a:pt x="0" y="6106583"/>
                </a:lnTo>
                <a:lnTo>
                  <a:pt x="0" y="0"/>
                </a:lnTo>
                <a:close/>
              </a:path>
            </a:pathLst>
          </a:custGeom>
          <a:blipFill rotWithShape="1">
            <a:blip r:embed="rId3">
              <a:alphaModFix/>
            </a:blip>
            <a:stretch>
              <a:fillRect b="0" l="0" r="0" t="0"/>
            </a:stretch>
          </a:blipFill>
          <a:ln>
            <a:noFill/>
          </a:ln>
        </p:spPr>
      </p:sp>
      <p:sp>
        <p:nvSpPr>
          <p:cNvPr id="77" name="Google Shape;77;p14"/>
          <p:cNvSpPr txBox="1"/>
          <p:nvPr/>
        </p:nvSpPr>
        <p:spPr>
          <a:xfrm>
            <a:off x="357567" y="337049"/>
            <a:ext cx="51258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Overview</a:t>
            </a:r>
            <a:endParaRPr sz="700"/>
          </a:p>
        </p:txBody>
      </p:sp>
      <p:sp>
        <p:nvSpPr>
          <p:cNvPr id="78" name="Google Shape;78;p14"/>
          <p:cNvSpPr txBox="1"/>
          <p:nvPr/>
        </p:nvSpPr>
        <p:spPr>
          <a:xfrm>
            <a:off x="357575" y="875850"/>
            <a:ext cx="6430200" cy="4192500"/>
          </a:xfrm>
          <a:prstGeom prst="rect">
            <a:avLst/>
          </a:prstGeom>
          <a:noFill/>
          <a:ln>
            <a:noFill/>
          </a:ln>
        </p:spPr>
        <p:txBody>
          <a:bodyPr anchorCtr="0" anchor="t" bIns="0" lIns="0" spcFirstLastPara="1" rIns="0" wrap="square" tIns="0">
            <a:spAutoFit/>
          </a:bodyPr>
          <a:lstStyle/>
          <a:p>
            <a:pPr indent="0" lvl="0" marL="0" marR="0" rtl="0" algn="l">
              <a:lnSpc>
                <a:spcPct val="110028"/>
              </a:lnSpc>
              <a:spcBef>
                <a:spcPts val="0"/>
              </a:spcBef>
              <a:spcAft>
                <a:spcPts val="0"/>
              </a:spcAft>
              <a:buNone/>
            </a:pPr>
            <a:r>
              <a:rPr b="1" lang="en" sz="1800">
                <a:solidFill>
                  <a:srgbClr val="193967"/>
                </a:solidFill>
                <a:latin typeface="Nunito Sans"/>
                <a:ea typeface="Nunito Sans"/>
                <a:cs typeface="Nunito Sans"/>
                <a:sym typeface="Nunito Sans"/>
              </a:rPr>
              <a:t>The Expense Tracker &amp; Analyzer will allow you to have:</a:t>
            </a:r>
            <a:endParaRPr b="1" sz="1800">
              <a:solidFill>
                <a:srgbClr val="193967"/>
              </a:solidFill>
              <a:latin typeface="Nunito Sans"/>
              <a:ea typeface="Nunito Sans"/>
              <a:cs typeface="Nunito Sans"/>
              <a:sym typeface="Nunito Sans"/>
            </a:endParaRPr>
          </a:p>
          <a:p>
            <a:pPr indent="-330200" lvl="0" marL="457200" rtl="0" algn="l">
              <a:lnSpc>
                <a:spcPct val="110028"/>
              </a:lnSpc>
              <a:spcBef>
                <a:spcPts val="0"/>
              </a:spcBef>
              <a:spcAft>
                <a:spcPts val="0"/>
              </a:spcAft>
              <a:buClr>
                <a:srgbClr val="193967"/>
              </a:buClr>
              <a:buSzPts val="1600"/>
              <a:buFont typeface="Nunito Sans"/>
              <a:buChar char="●"/>
            </a:pPr>
            <a:r>
              <a:rPr b="1" lang="en" sz="1600">
                <a:solidFill>
                  <a:srgbClr val="193967"/>
                </a:solidFill>
                <a:latin typeface="Nunito Sans"/>
                <a:ea typeface="Nunito Sans"/>
                <a:cs typeface="Nunito Sans"/>
                <a:sym typeface="Nunito Sans"/>
              </a:rPr>
              <a:t>Secure User Authentication</a:t>
            </a:r>
            <a:endParaRPr b="1" sz="1600">
              <a:solidFill>
                <a:srgbClr val="193967"/>
              </a:solidFill>
              <a:latin typeface="Nunito Sans"/>
              <a:ea typeface="Nunito Sans"/>
              <a:cs typeface="Nunito Sans"/>
              <a:sym typeface="Nunito Sans"/>
            </a:endParaRPr>
          </a:p>
          <a:p>
            <a:pPr indent="-323850" lvl="1" marL="914400" rtl="0" algn="l">
              <a:lnSpc>
                <a:spcPct val="110028"/>
              </a:lnSpc>
              <a:spcBef>
                <a:spcPts val="0"/>
              </a:spcBef>
              <a:spcAft>
                <a:spcPts val="0"/>
              </a:spcAft>
              <a:buClr>
                <a:srgbClr val="193967"/>
              </a:buClr>
              <a:buSzPts val="1500"/>
              <a:buFont typeface="Nunito Sans"/>
              <a:buChar char="○"/>
            </a:pPr>
            <a:r>
              <a:rPr lang="en" sz="1500">
                <a:solidFill>
                  <a:srgbClr val="193967"/>
                </a:solidFill>
                <a:latin typeface="Nunito Sans"/>
                <a:ea typeface="Nunito Sans"/>
                <a:cs typeface="Nunito Sans"/>
                <a:sym typeface="Nunito Sans"/>
              </a:rPr>
              <a:t>User registration and login system</a:t>
            </a:r>
            <a:endParaRPr sz="1500">
              <a:solidFill>
                <a:srgbClr val="193967"/>
              </a:solidFill>
              <a:latin typeface="Nunito Sans"/>
              <a:ea typeface="Nunito Sans"/>
              <a:cs typeface="Nunito Sans"/>
              <a:sym typeface="Nunito Sans"/>
            </a:endParaRPr>
          </a:p>
          <a:p>
            <a:pPr indent="-323850" lvl="1" marL="914400" rtl="0" algn="l">
              <a:lnSpc>
                <a:spcPct val="110028"/>
              </a:lnSpc>
              <a:spcBef>
                <a:spcPts val="0"/>
              </a:spcBef>
              <a:spcAft>
                <a:spcPts val="0"/>
              </a:spcAft>
              <a:buClr>
                <a:srgbClr val="193967"/>
              </a:buClr>
              <a:buSzPts val="1500"/>
              <a:buFont typeface="Nunito Sans"/>
              <a:buChar char="○"/>
            </a:pPr>
            <a:r>
              <a:rPr lang="en" sz="1500">
                <a:solidFill>
                  <a:srgbClr val="193967"/>
                </a:solidFill>
                <a:latin typeface="Nunito Sans"/>
                <a:ea typeface="Nunito Sans"/>
                <a:cs typeface="Nunito Sans"/>
                <a:sym typeface="Nunito Sans"/>
              </a:rPr>
              <a:t>User profile management</a:t>
            </a:r>
            <a:endParaRPr sz="1500">
              <a:solidFill>
                <a:srgbClr val="193967"/>
              </a:solidFill>
              <a:latin typeface="Nunito Sans"/>
              <a:ea typeface="Nunito Sans"/>
              <a:cs typeface="Nunito Sans"/>
              <a:sym typeface="Nunito Sans"/>
            </a:endParaRPr>
          </a:p>
          <a:p>
            <a:pPr indent="-330200" lvl="0" marL="457200" marR="0" rtl="0" algn="l">
              <a:lnSpc>
                <a:spcPct val="110028"/>
              </a:lnSpc>
              <a:spcBef>
                <a:spcPts val="0"/>
              </a:spcBef>
              <a:spcAft>
                <a:spcPts val="0"/>
              </a:spcAft>
              <a:buClr>
                <a:srgbClr val="193967"/>
              </a:buClr>
              <a:buSzPts val="1600"/>
              <a:buFont typeface="Nunito Sans"/>
              <a:buChar char="●"/>
            </a:pPr>
            <a:r>
              <a:rPr b="1" lang="en" sz="1600">
                <a:solidFill>
                  <a:srgbClr val="193967"/>
                </a:solidFill>
                <a:latin typeface="Nunito Sans"/>
                <a:ea typeface="Nunito Sans"/>
                <a:cs typeface="Nunito Sans"/>
                <a:sym typeface="Nunito Sans"/>
              </a:rPr>
              <a:t>Comprehensive Personal Finance Management</a:t>
            </a:r>
            <a:endParaRPr b="1" sz="1500">
              <a:solidFill>
                <a:srgbClr val="193967"/>
              </a:solidFill>
              <a:latin typeface="Nunito Sans"/>
              <a:ea typeface="Nunito Sans"/>
              <a:cs typeface="Nunito Sans"/>
              <a:sym typeface="Nunito Sans"/>
            </a:endParaRPr>
          </a:p>
          <a:p>
            <a:pPr indent="-330200" lvl="1" marL="914400" marR="0" rtl="0" algn="l">
              <a:lnSpc>
                <a:spcPct val="110028"/>
              </a:lnSpc>
              <a:spcBef>
                <a:spcPts val="0"/>
              </a:spcBef>
              <a:spcAft>
                <a:spcPts val="0"/>
              </a:spcAft>
              <a:buClr>
                <a:srgbClr val="193967"/>
              </a:buClr>
              <a:buSzPts val="1600"/>
              <a:buFont typeface="Nunito Sans"/>
              <a:buChar char="○"/>
            </a:pPr>
            <a:r>
              <a:rPr b="1" lang="en" sz="1600">
                <a:solidFill>
                  <a:srgbClr val="193967"/>
                </a:solidFill>
                <a:latin typeface="Nunito Sans"/>
                <a:ea typeface="Nunito Sans"/>
                <a:cs typeface="Nunito Sans"/>
                <a:sym typeface="Nunito Sans"/>
              </a:rPr>
              <a:t>Expense Management Features</a:t>
            </a:r>
            <a:endParaRPr b="1" sz="1600">
              <a:solidFill>
                <a:srgbClr val="193967"/>
              </a:solidFill>
              <a:latin typeface="Nunito Sans"/>
              <a:ea typeface="Nunito Sans"/>
              <a:cs typeface="Nunito Sans"/>
              <a:sym typeface="Nunito Sans"/>
            </a:endParaRPr>
          </a:p>
          <a:p>
            <a:pPr indent="-323850" lvl="2" marL="1371600" marR="0" rtl="0" algn="l">
              <a:lnSpc>
                <a:spcPct val="110028"/>
              </a:lnSpc>
              <a:spcBef>
                <a:spcPts val="0"/>
              </a:spcBef>
              <a:spcAft>
                <a:spcPts val="0"/>
              </a:spcAft>
              <a:buClr>
                <a:srgbClr val="193967"/>
              </a:buClr>
              <a:buSzPts val="1500"/>
              <a:buFont typeface="Nunito Sans"/>
              <a:buChar char="■"/>
            </a:pPr>
            <a:r>
              <a:rPr lang="en" sz="1500">
                <a:solidFill>
                  <a:srgbClr val="193967"/>
                </a:solidFill>
                <a:latin typeface="Nunito Sans"/>
                <a:ea typeface="Nunito Sans"/>
                <a:cs typeface="Nunito Sans"/>
                <a:sym typeface="Nunito Sans"/>
              </a:rPr>
              <a:t>Add, view, and categorize expenses</a:t>
            </a:r>
            <a:endParaRPr sz="1500">
              <a:solidFill>
                <a:srgbClr val="193967"/>
              </a:solidFill>
              <a:latin typeface="Nunito Sans"/>
              <a:ea typeface="Nunito Sans"/>
              <a:cs typeface="Nunito Sans"/>
              <a:sym typeface="Nunito Sans"/>
            </a:endParaRPr>
          </a:p>
          <a:p>
            <a:pPr indent="-323850" lvl="2" marL="1371600" marR="0" rtl="0" algn="l">
              <a:lnSpc>
                <a:spcPct val="110028"/>
              </a:lnSpc>
              <a:spcBef>
                <a:spcPts val="0"/>
              </a:spcBef>
              <a:spcAft>
                <a:spcPts val="0"/>
              </a:spcAft>
              <a:buClr>
                <a:srgbClr val="193967"/>
              </a:buClr>
              <a:buSzPts val="1500"/>
              <a:buFont typeface="Nunito Sans"/>
              <a:buChar char="■"/>
            </a:pPr>
            <a:r>
              <a:rPr lang="en" sz="1500">
                <a:solidFill>
                  <a:srgbClr val="193967"/>
                </a:solidFill>
                <a:latin typeface="Nunito Sans"/>
                <a:ea typeface="Nunito Sans"/>
                <a:cs typeface="Nunito Sans"/>
                <a:sym typeface="Nunito Sans"/>
              </a:rPr>
              <a:t>Visualize monthly expense summaries with intuitive charts and graphs</a:t>
            </a:r>
            <a:endParaRPr sz="1500">
              <a:solidFill>
                <a:srgbClr val="193967"/>
              </a:solidFill>
              <a:latin typeface="Nunito Sans"/>
              <a:ea typeface="Nunito Sans"/>
              <a:cs typeface="Nunito Sans"/>
              <a:sym typeface="Nunito Sans"/>
            </a:endParaRPr>
          </a:p>
          <a:p>
            <a:pPr indent="-323850" lvl="2" marL="1371600" marR="0" rtl="0" algn="l">
              <a:lnSpc>
                <a:spcPct val="110028"/>
              </a:lnSpc>
              <a:spcBef>
                <a:spcPts val="0"/>
              </a:spcBef>
              <a:spcAft>
                <a:spcPts val="0"/>
              </a:spcAft>
              <a:buClr>
                <a:srgbClr val="193967"/>
              </a:buClr>
              <a:buSzPts val="1500"/>
              <a:buFont typeface="Nunito Sans"/>
              <a:buChar char="■"/>
            </a:pPr>
            <a:r>
              <a:rPr lang="en" sz="1500">
                <a:solidFill>
                  <a:srgbClr val="193967"/>
                </a:solidFill>
                <a:latin typeface="Nunito Sans"/>
                <a:ea typeface="Nunito Sans"/>
                <a:cs typeface="Nunito Sans"/>
                <a:sym typeface="Nunito Sans"/>
              </a:rPr>
              <a:t>Predict future expenses</a:t>
            </a:r>
            <a:endParaRPr sz="1500">
              <a:solidFill>
                <a:srgbClr val="193967"/>
              </a:solidFill>
              <a:latin typeface="Nunito Sans"/>
              <a:ea typeface="Nunito Sans"/>
              <a:cs typeface="Nunito Sans"/>
              <a:sym typeface="Nunito Sans"/>
            </a:endParaRPr>
          </a:p>
          <a:p>
            <a:pPr indent="-323850" lvl="1" marL="914400" marR="0" rtl="0" algn="l">
              <a:lnSpc>
                <a:spcPct val="110028"/>
              </a:lnSpc>
              <a:spcBef>
                <a:spcPts val="0"/>
              </a:spcBef>
              <a:spcAft>
                <a:spcPts val="0"/>
              </a:spcAft>
              <a:buClr>
                <a:srgbClr val="193967"/>
              </a:buClr>
              <a:buSzPts val="1500"/>
              <a:buFont typeface="Nunito Sans"/>
              <a:buChar char="○"/>
            </a:pPr>
            <a:r>
              <a:rPr b="1" lang="en" sz="1600">
                <a:solidFill>
                  <a:srgbClr val="193967"/>
                </a:solidFill>
                <a:latin typeface="Nunito Sans"/>
                <a:ea typeface="Nunito Sans"/>
                <a:cs typeface="Nunito Sans"/>
                <a:sym typeface="Nunito Sans"/>
              </a:rPr>
              <a:t>Income Tracking</a:t>
            </a:r>
            <a:endParaRPr b="1" sz="1600">
              <a:solidFill>
                <a:srgbClr val="193967"/>
              </a:solidFill>
              <a:latin typeface="Nunito Sans"/>
              <a:ea typeface="Nunito Sans"/>
              <a:cs typeface="Nunito Sans"/>
              <a:sym typeface="Nunito Sans"/>
            </a:endParaRPr>
          </a:p>
          <a:p>
            <a:pPr indent="-323850" lvl="2" marL="1371600" marR="0" rtl="0" algn="l">
              <a:lnSpc>
                <a:spcPct val="110028"/>
              </a:lnSpc>
              <a:spcBef>
                <a:spcPts val="0"/>
              </a:spcBef>
              <a:spcAft>
                <a:spcPts val="0"/>
              </a:spcAft>
              <a:buClr>
                <a:srgbClr val="193967"/>
              </a:buClr>
              <a:buSzPts val="1500"/>
              <a:buFont typeface="Nunito Sans"/>
              <a:buChar char="■"/>
            </a:pPr>
            <a:r>
              <a:rPr lang="en" sz="1500">
                <a:solidFill>
                  <a:srgbClr val="193967"/>
                </a:solidFill>
                <a:latin typeface="Nunito Sans"/>
                <a:ea typeface="Nunito Sans"/>
                <a:cs typeface="Nunito Sans"/>
                <a:sym typeface="Nunito Sans"/>
              </a:rPr>
              <a:t>Record and categorize income sources</a:t>
            </a:r>
            <a:endParaRPr sz="1500">
              <a:solidFill>
                <a:srgbClr val="193967"/>
              </a:solidFill>
              <a:latin typeface="Nunito Sans"/>
              <a:ea typeface="Nunito Sans"/>
              <a:cs typeface="Nunito Sans"/>
              <a:sym typeface="Nunito Sans"/>
            </a:endParaRPr>
          </a:p>
          <a:p>
            <a:pPr indent="-323850" lvl="2" marL="1371600" rtl="0" algn="l">
              <a:lnSpc>
                <a:spcPct val="110028"/>
              </a:lnSpc>
              <a:spcBef>
                <a:spcPts val="0"/>
              </a:spcBef>
              <a:spcAft>
                <a:spcPts val="0"/>
              </a:spcAft>
              <a:buClr>
                <a:srgbClr val="193967"/>
              </a:buClr>
              <a:buSzPts val="1500"/>
              <a:buFont typeface="Nunito Sans"/>
              <a:buChar char="■"/>
            </a:pPr>
            <a:r>
              <a:rPr lang="en" sz="1500">
                <a:solidFill>
                  <a:srgbClr val="193967"/>
                </a:solidFill>
                <a:latin typeface="Nunito Sans"/>
                <a:ea typeface="Nunito Sans"/>
                <a:cs typeface="Nunito Sans"/>
                <a:sym typeface="Nunito Sans"/>
              </a:rPr>
              <a:t>Visualize monthly income breakdown with intuitive charts and graphs</a:t>
            </a:r>
            <a:endParaRPr sz="1500">
              <a:solidFill>
                <a:srgbClr val="193967"/>
              </a:solidFill>
              <a:latin typeface="Nunito Sans"/>
              <a:ea typeface="Nunito Sans"/>
              <a:cs typeface="Nunito Sans"/>
              <a:sym typeface="Nunito Sans"/>
            </a:endParaRPr>
          </a:p>
          <a:p>
            <a:pPr indent="-323850" lvl="1" marL="914400" marR="0" rtl="0" algn="l">
              <a:lnSpc>
                <a:spcPct val="110028"/>
              </a:lnSpc>
              <a:spcBef>
                <a:spcPts val="0"/>
              </a:spcBef>
              <a:spcAft>
                <a:spcPts val="0"/>
              </a:spcAft>
              <a:buClr>
                <a:srgbClr val="193967"/>
              </a:buClr>
              <a:buSzPts val="1500"/>
              <a:buFont typeface="Nunito Sans"/>
              <a:buChar char="○"/>
            </a:pPr>
            <a:r>
              <a:rPr b="1" lang="en" sz="1600">
                <a:solidFill>
                  <a:srgbClr val="193967"/>
                </a:solidFill>
                <a:latin typeface="Nunito Sans"/>
                <a:ea typeface="Nunito Sans"/>
                <a:cs typeface="Nunito Sans"/>
                <a:sym typeface="Nunito Sans"/>
              </a:rPr>
              <a:t>Personalized savings recommendations</a:t>
            </a:r>
            <a:endParaRPr b="1" sz="1600">
              <a:solidFill>
                <a:srgbClr val="193967"/>
              </a:solidFill>
              <a:latin typeface="Nunito Sans"/>
              <a:ea typeface="Nunito Sans"/>
              <a:cs typeface="Nunito Sans"/>
              <a:sym typeface="Nunito Sans"/>
            </a:endParaRPr>
          </a:p>
          <a:p>
            <a:pPr indent="-330200" lvl="0" marL="457200" marR="0" rtl="0" algn="l">
              <a:lnSpc>
                <a:spcPct val="110028"/>
              </a:lnSpc>
              <a:spcBef>
                <a:spcPts val="0"/>
              </a:spcBef>
              <a:spcAft>
                <a:spcPts val="0"/>
              </a:spcAft>
              <a:buClr>
                <a:srgbClr val="193967"/>
              </a:buClr>
              <a:buSzPts val="1600"/>
              <a:buFont typeface="Nunito Sans"/>
              <a:buChar char="●"/>
            </a:pPr>
            <a:r>
              <a:rPr b="1" lang="en" sz="1600">
                <a:solidFill>
                  <a:srgbClr val="193967"/>
                </a:solidFill>
                <a:latin typeface="Nunito Sans"/>
                <a:ea typeface="Nunito Sans"/>
                <a:cs typeface="Nunito Sans"/>
                <a:sym typeface="Nunito Sans"/>
              </a:rPr>
              <a:t>Data Storage</a:t>
            </a:r>
            <a:endParaRPr b="1" sz="1500">
              <a:solidFill>
                <a:srgbClr val="193967"/>
              </a:solidFill>
              <a:latin typeface="Nunito Sans"/>
              <a:ea typeface="Nunito Sans"/>
              <a:cs typeface="Nunito Sans"/>
              <a:sym typeface="Nunito Sans"/>
            </a:endParaRPr>
          </a:p>
        </p:txBody>
      </p:sp>
      <p:sp>
        <p:nvSpPr>
          <p:cNvPr id="79" name="Google Shape;79;p14"/>
          <p:cNvSpPr/>
          <p:nvPr/>
        </p:nvSpPr>
        <p:spPr>
          <a:xfrm>
            <a:off x="7233926" y="3051424"/>
            <a:ext cx="752909" cy="576827"/>
          </a:xfrm>
          <a:custGeom>
            <a:rect b="b" l="l" r="r" t="t"/>
            <a:pathLst>
              <a:path extrusionOk="0" h="1153654" w="1505817">
                <a:moveTo>
                  <a:pt x="0" y="0"/>
                </a:moveTo>
                <a:lnTo>
                  <a:pt x="1505817" y="0"/>
                </a:lnTo>
                <a:lnTo>
                  <a:pt x="1505817" y="1153653"/>
                </a:lnTo>
                <a:lnTo>
                  <a:pt x="0" y="1153653"/>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nvSpPr>
        <p:spPr>
          <a:xfrm>
            <a:off x="357575" y="337050"/>
            <a:ext cx="8722500" cy="113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Personalized Savings Recommendations</a:t>
            </a:r>
            <a:endParaRPr b="1" sz="3500">
              <a:solidFill>
                <a:srgbClr val="193967"/>
              </a:solidFill>
              <a:latin typeface="Nunito Sans Black"/>
              <a:ea typeface="Nunito Sans Black"/>
              <a:cs typeface="Nunito Sans Black"/>
              <a:sym typeface="Nunito Sans Black"/>
            </a:endParaRPr>
          </a:p>
          <a:p>
            <a:pPr indent="0" lvl="0" marL="0" marR="0" rtl="0" algn="l">
              <a:lnSpc>
                <a:spcPct val="110000"/>
              </a:lnSpc>
              <a:spcBef>
                <a:spcPts val="0"/>
              </a:spcBef>
              <a:spcAft>
                <a:spcPts val="0"/>
              </a:spcAft>
              <a:buNone/>
            </a:pPr>
            <a:r>
              <a:t/>
            </a:r>
            <a:endParaRPr b="1" sz="3500">
              <a:solidFill>
                <a:srgbClr val="193967"/>
              </a:solidFill>
              <a:latin typeface="Nunito Sans Black"/>
              <a:ea typeface="Nunito Sans Black"/>
              <a:cs typeface="Nunito Sans Black"/>
              <a:sym typeface="Nunito Sans Black"/>
            </a:endParaRPr>
          </a:p>
        </p:txBody>
      </p:sp>
      <p:sp>
        <p:nvSpPr>
          <p:cNvPr id="217" name="Google Shape;217;p32"/>
          <p:cNvSpPr txBox="1"/>
          <p:nvPr/>
        </p:nvSpPr>
        <p:spPr>
          <a:xfrm>
            <a:off x="357575" y="998775"/>
            <a:ext cx="5087100" cy="3393300"/>
          </a:xfrm>
          <a:prstGeom prst="rect">
            <a:avLst/>
          </a:prstGeom>
          <a:noFill/>
          <a:ln>
            <a:noFill/>
          </a:ln>
        </p:spPr>
        <p:txBody>
          <a:bodyPr anchorCtr="0" anchor="t" bIns="0" lIns="0" spcFirstLastPara="1" rIns="0" wrap="square" tIns="0">
            <a:spAutoFit/>
          </a:bodyPr>
          <a:lstStyle/>
          <a:p>
            <a:pPr indent="-349250" lvl="0" marL="457200" rtl="0" algn="l">
              <a:lnSpc>
                <a:spcPct val="110028"/>
              </a:lnSpc>
              <a:spcBef>
                <a:spcPts val="0"/>
              </a:spcBef>
              <a:spcAft>
                <a:spcPts val="0"/>
              </a:spcAft>
              <a:buClr>
                <a:srgbClr val="193967"/>
              </a:buClr>
              <a:buSzPts val="1900"/>
              <a:buFont typeface="Nunito Sans"/>
              <a:buChar char="➔"/>
            </a:pPr>
            <a:r>
              <a:rPr b="1" lang="en" sz="1900">
                <a:solidFill>
                  <a:srgbClr val="193967"/>
                </a:solidFill>
                <a:latin typeface="Nunito Sans"/>
                <a:ea typeface="Nunito Sans"/>
                <a:cs typeface="Nunito Sans"/>
                <a:sym typeface="Nunito Sans"/>
              </a:rPr>
              <a:t>Pros &amp; Cons</a:t>
            </a:r>
            <a:r>
              <a:rPr b="1" lang="en" sz="1900">
                <a:solidFill>
                  <a:srgbClr val="193967"/>
                </a:solidFill>
                <a:latin typeface="Nunito Sans"/>
                <a:ea typeface="Nunito Sans"/>
                <a:cs typeface="Nunito Sans"/>
                <a:sym typeface="Nunito Sans"/>
              </a:rPr>
              <a:t> and Potential Improvements</a:t>
            </a:r>
            <a:endParaRPr b="1" sz="1900">
              <a:solidFill>
                <a:srgbClr val="193967"/>
              </a:solidFill>
              <a:latin typeface="Nunito Sans"/>
              <a:ea typeface="Nunito Sans"/>
              <a:cs typeface="Nunito Sans"/>
              <a:sym typeface="Nunito Sans"/>
            </a:endParaRPr>
          </a:p>
          <a:p>
            <a:pPr indent="-349250" lvl="1" marL="914400" rtl="0" algn="l">
              <a:lnSpc>
                <a:spcPct val="110028"/>
              </a:lnSpc>
              <a:spcBef>
                <a:spcPts val="0"/>
              </a:spcBef>
              <a:spcAft>
                <a:spcPts val="0"/>
              </a:spcAft>
              <a:buClr>
                <a:srgbClr val="193967"/>
              </a:buClr>
              <a:buSzPts val="1900"/>
              <a:buFont typeface="Nunito Sans"/>
              <a:buChar char="◆"/>
            </a:pPr>
            <a:r>
              <a:rPr b="1" lang="en" sz="1700">
                <a:solidFill>
                  <a:srgbClr val="193967"/>
                </a:solidFill>
                <a:latin typeface="Nunito Sans"/>
                <a:ea typeface="Nunito Sans"/>
                <a:cs typeface="Nunito Sans"/>
                <a:sym typeface="Nunito Sans"/>
              </a:rPr>
              <a:t>Pros</a:t>
            </a:r>
            <a:endParaRPr b="1" sz="1700">
              <a:solidFill>
                <a:srgbClr val="193967"/>
              </a:solidFill>
              <a:latin typeface="Nunito Sans"/>
              <a:ea typeface="Nunito Sans"/>
              <a:cs typeface="Nunito Sans"/>
              <a:sym typeface="Nunito Sans"/>
            </a:endParaRPr>
          </a:p>
          <a:p>
            <a:pPr indent="-342900" lvl="2" marL="1371600" rtl="0" algn="l">
              <a:lnSpc>
                <a:spcPct val="110028"/>
              </a:lnSpc>
              <a:spcBef>
                <a:spcPts val="0"/>
              </a:spcBef>
              <a:spcAft>
                <a:spcPts val="0"/>
              </a:spcAft>
              <a:buClr>
                <a:srgbClr val="193967"/>
              </a:buClr>
              <a:buSzPts val="1800"/>
              <a:buFont typeface="Nunito Sans"/>
              <a:buChar char="●"/>
            </a:pPr>
            <a:r>
              <a:rPr lang="en">
                <a:solidFill>
                  <a:srgbClr val="193967"/>
                </a:solidFill>
                <a:latin typeface="Nunito Sans"/>
                <a:ea typeface="Nunito Sans"/>
                <a:cs typeface="Nunito Sans"/>
                <a:sym typeface="Nunito Sans"/>
              </a:rPr>
              <a:t>Simplicity and Speed</a:t>
            </a:r>
            <a:endParaRPr>
              <a:solidFill>
                <a:srgbClr val="193967"/>
              </a:solidFill>
              <a:latin typeface="Nunito Sans"/>
              <a:ea typeface="Nunito Sans"/>
              <a:cs typeface="Nunito Sans"/>
              <a:sym typeface="Nunito Sans"/>
            </a:endParaRPr>
          </a:p>
          <a:p>
            <a:pPr indent="-342900" lvl="2" marL="1371600" rtl="0" algn="l">
              <a:lnSpc>
                <a:spcPct val="110028"/>
              </a:lnSpc>
              <a:spcBef>
                <a:spcPts val="0"/>
              </a:spcBef>
              <a:spcAft>
                <a:spcPts val="0"/>
              </a:spcAft>
              <a:buClr>
                <a:srgbClr val="193967"/>
              </a:buClr>
              <a:buSzPts val="1800"/>
              <a:buFont typeface="Nunito Sans"/>
              <a:buChar char="●"/>
            </a:pPr>
            <a:r>
              <a:rPr lang="en">
                <a:solidFill>
                  <a:srgbClr val="193967"/>
                </a:solidFill>
                <a:latin typeface="Nunito Sans"/>
                <a:ea typeface="Nunito Sans"/>
                <a:cs typeface="Nunito Sans"/>
                <a:sym typeface="Nunito Sans"/>
              </a:rPr>
              <a:t>Data-Driven Recommendations</a:t>
            </a:r>
            <a:endParaRPr>
              <a:solidFill>
                <a:srgbClr val="193967"/>
              </a:solidFill>
              <a:latin typeface="Nunito Sans"/>
              <a:ea typeface="Nunito Sans"/>
              <a:cs typeface="Nunito Sans"/>
              <a:sym typeface="Nunito Sans"/>
            </a:endParaRPr>
          </a:p>
          <a:p>
            <a:pPr indent="-342900" lvl="2" marL="1371600" rtl="0" algn="l">
              <a:lnSpc>
                <a:spcPct val="110028"/>
              </a:lnSpc>
              <a:spcBef>
                <a:spcPts val="0"/>
              </a:spcBef>
              <a:spcAft>
                <a:spcPts val="0"/>
              </a:spcAft>
              <a:buClr>
                <a:srgbClr val="193967"/>
              </a:buClr>
              <a:buSzPts val="1800"/>
              <a:buFont typeface="Nunito Sans"/>
              <a:buChar char="●"/>
            </a:pPr>
            <a:r>
              <a:rPr lang="en">
                <a:solidFill>
                  <a:srgbClr val="193967"/>
                </a:solidFill>
                <a:latin typeface="Nunito Sans"/>
                <a:ea typeface="Nunito Sans"/>
                <a:cs typeface="Nunito Sans"/>
                <a:sym typeface="Nunito Sans"/>
              </a:rPr>
              <a:t>Personalization</a:t>
            </a:r>
            <a:endParaRPr>
              <a:solidFill>
                <a:srgbClr val="193967"/>
              </a:solidFill>
              <a:latin typeface="Nunito Sans"/>
              <a:ea typeface="Nunito Sans"/>
              <a:cs typeface="Nunito Sans"/>
              <a:sym typeface="Nunito Sans"/>
            </a:endParaRPr>
          </a:p>
          <a:p>
            <a:pPr indent="-349250" lvl="1" marL="914400" rtl="0" algn="l">
              <a:lnSpc>
                <a:spcPct val="110028"/>
              </a:lnSpc>
              <a:spcBef>
                <a:spcPts val="0"/>
              </a:spcBef>
              <a:spcAft>
                <a:spcPts val="0"/>
              </a:spcAft>
              <a:buClr>
                <a:srgbClr val="193967"/>
              </a:buClr>
              <a:buSzPts val="1900"/>
              <a:buFont typeface="Nunito Sans"/>
              <a:buChar char="◆"/>
            </a:pPr>
            <a:r>
              <a:rPr b="1" lang="en" sz="1700">
                <a:solidFill>
                  <a:srgbClr val="193967"/>
                </a:solidFill>
                <a:latin typeface="Nunito Sans"/>
                <a:ea typeface="Nunito Sans"/>
                <a:cs typeface="Nunito Sans"/>
                <a:sym typeface="Nunito Sans"/>
              </a:rPr>
              <a:t>Cons</a:t>
            </a:r>
            <a:endParaRPr sz="1700">
              <a:solidFill>
                <a:srgbClr val="193967"/>
              </a:solidFill>
              <a:latin typeface="Nunito Sans"/>
              <a:ea typeface="Nunito Sans"/>
              <a:cs typeface="Nunito Sans"/>
              <a:sym typeface="Nunito Sans"/>
            </a:endParaRPr>
          </a:p>
          <a:p>
            <a:pPr indent="-342900" lvl="2" marL="1371600" rtl="0" algn="l">
              <a:lnSpc>
                <a:spcPct val="110028"/>
              </a:lnSpc>
              <a:spcBef>
                <a:spcPts val="0"/>
              </a:spcBef>
              <a:spcAft>
                <a:spcPts val="0"/>
              </a:spcAft>
              <a:buClr>
                <a:srgbClr val="193967"/>
              </a:buClr>
              <a:buSzPts val="1800"/>
              <a:buFont typeface="Nunito Sans"/>
              <a:buChar char="●"/>
            </a:pPr>
            <a:r>
              <a:rPr lang="en">
                <a:solidFill>
                  <a:srgbClr val="193967"/>
                </a:solidFill>
                <a:latin typeface="Nunito Sans"/>
                <a:ea typeface="Nunito Sans"/>
                <a:cs typeface="Nunito Sans"/>
                <a:sym typeface="Nunito Sans"/>
              </a:rPr>
              <a:t>Potential for Outliers</a:t>
            </a:r>
            <a:endParaRPr sz="1300">
              <a:solidFill>
                <a:srgbClr val="193967"/>
              </a:solidFill>
              <a:latin typeface="Nunito Sans"/>
              <a:ea typeface="Nunito Sans"/>
              <a:cs typeface="Nunito Sans"/>
              <a:sym typeface="Nunito Sans"/>
            </a:endParaRPr>
          </a:p>
          <a:p>
            <a:pPr indent="-349250" lvl="1" marL="914400" rtl="0" algn="l">
              <a:lnSpc>
                <a:spcPct val="110028"/>
              </a:lnSpc>
              <a:spcBef>
                <a:spcPts val="0"/>
              </a:spcBef>
              <a:spcAft>
                <a:spcPts val="0"/>
              </a:spcAft>
              <a:buClr>
                <a:srgbClr val="193967"/>
              </a:buClr>
              <a:buSzPts val="1900"/>
              <a:buFont typeface="Nunito Sans"/>
              <a:buChar char="◆"/>
            </a:pPr>
            <a:r>
              <a:rPr b="1" lang="en" sz="1700">
                <a:solidFill>
                  <a:srgbClr val="193967"/>
                </a:solidFill>
                <a:latin typeface="Nunito Sans"/>
                <a:ea typeface="Nunito Sans"/>
                <a:cs typeface="Nunito Sans"/>
                <a:sym typeface="Nunito Sans"/>
              </a:rPr>
              <a:t>Potential Improvements</a:t>
            </a:r>
            <a:endParaRPr b="1" sz="1700">
              <a:solidFill>
                <a:srgbClr val="193967"/>
              </a:solidFill>
              <a:latin typeface="Nunito Sans"/>
              <a:ea typeface="Nunito Sans"/>
              <a:cs typeface="Nunito Sans"/>
              <a:sym typeface="Nunito Sans"/>
            </a:endParaRPr>
          </a:p>
          <a:p>
            <a:pPr indent="-342900" lvl="2" marL="1371600" rtl="0" algn="l">
              <a:lnSpc>
                <a:spcPct val="110028"/>
              </a:lnSpc>
              <a:spcBef>
                <a:spcPts val="0"/>
              </a:spcBef>
              <a:spcAft>
                <a:spcPts val="0"/>
              </a:spcAft>
              <a:buClr>
                <a:srgbClr val="193967"/>
              </a:buClr>
              <a:buSzPts val="1800"/>
              <a:buFont typeface="Nunito Sans"/>
              <a:buChar char="●"/>
            </a:pPr>
            <a:r>
              <a:rPr lang="en">
                <a:solidFill>
                  <a:srgbClr val="193967"/>
                </a:solidFill>
                <a:latin typeface="Nunito Sans"/>
                <a:ea typeface="Nunito Sans"/>
                <a:cs typeface="Nunito Sans"/>
                <a:sym typeface="Nunito Sans"/>
              </a:rPr>
              <a:t>Utilize Averages or Trends</a:t>
            </a:r>
            <a:endParaRPr>
              <a:solidFill>
                <a:srgbClr val="193967"/>
              </a:solidFill>
              <a:latin typeface="Nunito Sans"/>
              <a:ea typeface="Nunito Sans"/>
              <a:cs typeface="Nunito Sans"/>
              <a:sym typeface="Nunito Sans"/>
            </a:endParaRPr>
          </a:p>
          <a:p>
            <a:pPr indent="-342900" lvl="2" marL="1371600" rtl="0" algn="l">
              <a:lnSpc>
                <a:spcPct val="110028"/>
              </a:lnSpc>
              <a:spcBef>
                <a:spcPts val="0"/>
              </a:spcBef>
              <a:spcAft>
                <a:spcPts val="0"/>
              </a:spcAft>
              <a:buClr>
                <a:srgbClr val="193967"/>
              </a:buClr>
              <a:buSzPts val="1800"/>
              <a:buFont typeface="Nunito Sans"/>
              <a:buChar char="●"/>
            </a:pPr>
            <a:r>
              <a:rPr lang="en">
                <a:solidFill>
                  <a:srgbClr val="193967"/>
                </a:solidFill>
                <a:latin typeface="Nunito Sans"/>
                <a:ea typeface="Nunito Sans"/>
                <a:cs typeface="Nunito Sans"/>
                <a:sym typeface="Nunito Sans"/>
              </a:rPr>
              <a:t>Integrate User Input</a:t>
            </a:r>
            <a:endParaRPr>
              <a:solidFill>
                <a:srgbClr val="193967"/>
              </a:solidFill>
              <a:latin typeface="Nunito Sans"/>
              <a:ea typeface="Nunito Sans"/>
              <a:cs typeface="Nunito Sans"/>
              <a:sym typeface="Nunito Sans"/>
            </a:endParaRPr>
          </a:p>
          <a:p>
            <a:pPr indent="-342900" lvl="2" marL="1371600" rtl="0" algn="l">
              <a:lnSpc>
                <a:spcPct val="110028"/>
              </a:lnSpc>
              <a:spcBef>
                <a:spcPts val="0"/>
              </a:spcBef>
              <a:spcAft>
                <a:spcPts val="0"/>
              </a:spcAft>
              <a:buClr>
                <a:srgbClr val="193967"/>
              </a:buClr>
              <a:buSzPts val="1800"/>
              <a:buFont typeface="Nunito Sans"/>
              <a:buChar char="●"/>
            </a:pPr>
            <a:r>
              <a:rPr lang="en">
                <a:solidFill>
                  <a:srgbClr val="193967"/>
                </a:solidFill>
                <a:latin typeface="Nunito Sans"/>
                <a:ea typeface="Nunito Sans"/>
                <a:cs typeface="Nunito Sans"/>
                <a:sym typeface="Nunito Sans"/>
              </a:rPr>
              <a:t>Dynamic Updates</a:t>
            </a:r>
            <a:endParaRPr>
              <a:solidFill>
                <a:srgbClr val="193967"/>
              </a:solidFill>
              <a:latin typeface="Nunito Sans"/>
              <a:ea typeface="Nunito Sans"/>
              <a:cs typeface="Nunito Sans"/>
              <a:sym typeface="Nunito Sans"/>
            </a:endParaRPr>
          </a:p>
        </p:txBody>
      </p:sp>
      <p:pic>
        <p:nvPicPr>
          <p:cNvPr id="218" name="Google Shape;218;p32"/>
          <p:cNvPicPr preferRelativeResize="0"/>
          <p:nvPr/>
        </p:nvPicPr>
        <p:blipFill>
          <a:blip r:embed="rId3">
            <a:alphaModFix/>
          </a:blip>
          <a:stretch>
            <a:fillRect/>
          </a:stretch>
        </p:blipFill>
        <p:spPr>
          <a:xfrm>
            <a:off x="4663225" y="1531225"/>
            <a:ext cx="4218700" cy="2512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nvSpPr>
        <p:spPr>
          <a:xfrm>
            <a:off x="357575" y="337050"/>
            <a:ext cx="8576400" cy="113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References</a:t>
            </a:r>
            <a:endParaRPr b="1" sz="3500">
              <a:solidFill>
                <a:srgbClr val="193967"/>
              </a:solidFill>
              <a:latin typeface="Nunito Sans Black"/>
              <a:ea typeface="Nunito Sans Black"/>
              <a:cs typeface="Nunito Sans Black"/>
              <a:sym typeface="Nunito Sans Black"/>
            </a:endParaRPr>
          </a:p>
          <a:p>
            <a:pPr indent="0" lvl="0" marL="0" marR="0" rtl="0" algn="l">
              <a:lnSpc>
                <a:spcPct val="110000"/>
              </a:lnSpc>
              <a:spcBef>
                <a:spcPts val="0"/>
              </a:spcBef>
              <a:spcAft>
                <a:spcPts val="0"/>
              </a:spcAft>
              <a:buNone/>
            </a:pPr>
            <a:r>
              <a:t/>
            </a:r>
            <a:endParaRPr b="1" sz="3500">
              <a:solidFill>
                <a:srgbClr val="193967"/>
              </a:solidFill>
              <a:latin typeface="Nunito Sans Black"/>
              <a:ea typeface="Nunito Sans Black"/>
              <a:cs typeface="Nunito Sans Black"/>
              <a:sym typeface="Nunito Sans Black"/>
            </a:endParaRPr>
          </a:p>
        </p:txBody>
      </p:sp>
      <p:sp>
        <p:nvSpPr>
          <p:cNvPr id="224" name="Google Shape;224;p33"/>
          <p:cNvSpPr/>
          <p:nvPr/>
        </p:nvSpPr>
        <p:spPr>
          <a:xfrm>
            <a:off x="3147776" y="1161225"/>
            <a:ext cx="6019404" cy="3693700"/>
          </a:xfrm>
          <a:custGeom>
            <a:rect b="b" l="l" r="r" t="t"/>
            <a:pathLst>
              <a:path extrusionOk="0" h="8691059" w="13085660">
                <a:moveTo>
                  <a:pt x="0" y="0"/>
                </a:moveTo>
                <a:lnTo>
                  <a:pt x="13085660" y="0"/>
                </a:lnTo>
                <a:lnTo>
                  <a:pt x="13085660" y="8691059"/>
                </a:lnTo>
                <a:lnTo>
                  <a:pt x="0" y="8691059"/>
                </a:lnTo>
                <a:lnTo>
                  <a:pt x="0" y="0"/>
                </a:lnTo>
                <a:close/>
              </a:path>
            </a:pathLst>
          </a:custGeom>
          <a:blipFill rotWithShape="1">
            <a:blip r:embed="rId3">
              <a:alphaModFix/>
            </a:blip>
            <a:stretch>
              <a:fillRect b="0" l="0" r="0" t="0"/>
            </a:stretch>
          </a:blipFill>
          <a:ln>
            <a:noFill/>
          </a:ln>
        </p:spPr>
      </p:sp>
      <p:sp>
        <p:nvSpPr>
          <p:cNvPr id="225" name="Google Shape;225;p33"/>
          <p:cNvSpPr txBox="1"/>
          <p:nvPr/>
        </p:nvSpPr>
        <p:spPr>
          <a:xfrm>
            <a:off x="357575" y="1057475"/>
            <a:ext cx="4635300" cy="277200"/>
          </a:xfrm>
          <a:prstGeom prst="rect">
            <a:avLst/>
          </a:prstGeom>
          <a:noFill/>
          <a:ln>
            <a:noFill/>
          </a:ln>
        </p:spPr>
        <p:txBody>
          <a:bodyPr anchorCtr="0" anchor="t" bIns="0" lIns="0" spcFirstLastPara="1" rIns="0" wrap="square" tIns="0">
            <a:spAutoFit/>
          </a:bodyPr>
          <a:lstStyle/>
          <a:p>
            <a:pPr indent="-342900" lvl="0" marL="457200" rtl="0" algn="l">
              <a:lnSpc>
                <a:spcPct val="110028"/>
              </a:lnSpc>
              <a:spcBef>
                <a:spcPts val="0"/>
              </a:spcBef>
              <a:spcAft>
                <a:spcPts val="0"/>
              </a:spcAft>
              <a:buClr>
                <a:srgbClr val="193967"/>
              </a:buClr>
              <a:buSzPts val="1800"/>
              <a:buFont typeface="Nunito Sans"/>
              <a:buChar char="➔"/>
            </a:pPr>
            <a:r>
              <a:rPr lang="en" sz="1800" u="sng">
                <a:solidFill>
                  <a:srgbClr val="193967"/>
                </a:solidFill>
                <a:latin typeface="Nunito Sans"/>
                <a:ea typeface="Nunito Sans"/>
                <a:cs typeface="Nunito Sans"/>
                <a:sym typeface="Nunito Sans"/>
                <a:hlinkClick r:id="rId4">
                  <a:extLst>
                    <a:ext uri="{A12FA001-AC4F-418D-AE19-62706E023703}">
                      <ahyp:hlinkClr val="tx"/>
                    </a:ext>
                  </a:extLst>
                </a:hlinkClick>
              </a:rPr>
              <a:t>Personal Finance App</a:t>
            </a:r>
            <a:r>
              <a:rPr lang="en" sz="1800">
                <a:solidFill>
                  <a:srgbClr val="193967"/>
                </a:solidFill>
                <a:latin typeface="Nunito Sans"/>
                <a:ea typeface="Nunito Sans"/>
                <a:cs typeface="Nunito Sans"/>
                <a:sym typeface="Nunito Sans"/>
              </a:rPr>
              <a:t> By Ali Mahmudi </a:t>
            </a:r>
            <a:endParaRPr sz="1800">
              <a:solidFill>
                <a:srgbClr val="193967"/>
              </a:solidFill>
              <a:latin typeface="Nunito Sans"/>
              <a:ea typeface="Nunito Sans"/>
              <a:cs typeface="Nunito Sans"/>
              <a:sym typeface="Nuni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4"/>
          <p:cNvPicPr preferRelativeResize="0"/>
          <p:nvPr/>
        </p:nvPicPr>
        <p:blipFill>
          <a:blip r:embed="rId3">
            <a:alphaModFix/>
          </a:blip>
          <a:stretch>
            <a:fillRect/>
          </a:stretch>
        </p:blipFill>
        <p:spPr>
          <a:xfrm>
            <a:off x="0" y="1056200"/>
            <a:ext cx="9144001" cy="2704075"/>
          </a:xfrm>
          <a:prstGeom prst="rect">
            <a:avLst/>
          </a:prstGeom>
          <a:noFill/>
          <a:ln>
            <a:noFill/>
          </a:ln>
        </p:spPr>
      </p:pic>
      <p:sp>
        <p:nvSpPr>
          <p:cNvPr id="231" name="Google Shape;231;p34"/>
          <p:cNvSpPr/>
          <p:nvPr/>
        </p:nvSpPr>
        <p:spPr>
          <a:xfrm>
            <a:off x="668945" y="464423"/>
            <a:ext cx="547420" cy="419396"/>
          </a:xfrm>
          <a:custGeom>
            <a:rect b="b" l="l" r="r" t="t"/>
            <a:pathLst>
              <a:path extrusionOk="0" h="838792" w="1094840">
                <a:moveTo>
                  <a:pt x="0" y="0"/>
                </a:moveTo>
                <a:lnTo>
                  <a:pt x="1094840" y="0"/>
                </a:lnTo>
                <a:lnTo>
                  <a:pt x="1094840" y="838792"/>
                </a:lnTo>
                <a:lnTo>
                  <a:pt x="0" y="838792"/>
                </a:lnTo>
                <a:lnTo>
                  <a:pt x="0" y="0"/>
                </a:lnTo>
                <a:close/>
              </a:path>
            </a:pathLst>
          </a:custGeom>
          <a:blipFill rotWithShape="1">
            <a:blip r:embed="rId4">
              <a:alphaModFix/>
            </a:blip>
            <a:stretch>
              <a:fillRect b="0" l="0" r="0" t="0"/>
            </a:stretch>
          </a:blipFill>
          <a:ln>
            <a:noFill/>
          </a:ln>
        </p:spPr>
      </p:sp>
      <p:sp>
        <p:nvSpPr>
          <p:cNvPr id="232" name="Google Shape;232;p34"/>
          <p:cNvSpPr/>
          <p:nvPr/>
        </p:nvSpPr>
        <p:spPr>
          <a:xfrm>
            <a:off x="6987547" y="4467585"/>
            <a:ext cx="392326" cy="300574"/>
          </a:xfrm>
          <a:custGeom>
            <a:rect b="b" l="l" r="r" t="t"/>
            <a:pathLst>
              <a:path extrusionOk="0" h="601147" w="784653">
                <a:moveTo>
                  <a:pt x="0" y="0"/>
                </a:moveTo>
                <a:lnTo>
                  <a:pt x="784653" y="0"/>
                </a:lnTo>
                <a:lnTo>
                  <a:pt x="784653" y="601147"/>
                </a:lnTo>
                <a:lnTo>
                  <a:pt x="0" y="601147"/>
                </a:lnTo>
                <a:lnTo>
                  <a:pt x="0" y="0"/>
                </a:lnTo>
                <a:close/>
              </a:path>
            </a:pathLst>
          </a:custGeom>
          <a:blipFill rotWithShape="1">
            <a:blip r:embed="rId5">
              <a:alphaModFix/>
            </a:blip>
            <a:stretch>
              <a:fillRect b="0" l="0" r="0" t="0"/>
            </a:stretch>
          </a:blipFill>
          <a:ln>
            <a:noFill/>
          </a:ln>
        </p:spPr>
      </p:sp>
      <p:sp>
        <p:nvSpPr>
          <p:cNvPr id="233" name="Google Shape;233;p34"/>
          <p:cNvSpPr txBox="1"/>
          <p:nvPr/>
        </p:nvSpPr>
        <p:spPr>
          <a:xfrm>
            <a:off x="385875" y="1563175"/>
            <a:ext cx="8625600" cy="1551600"/>
          </a:xfrm>
          <a:prstGeom prst="rect">
            <a:avLst/>
          </a:prstGeom>
          <a:noFill/>
          <a:ln>
            <a:noFill/>
          </a:ln>
        </p:spPr>
        <p:txBody>
          <a:bodyPr anchorCtr="0" anchor="t" bIns="0" lIns="0" spcFirstLastPara="1" rIns="0" wrap="square" tIns="0">
            <a:spAutoFit/>
          </a:bodyPr>
          <a:lstStyle/>
          <a:p>
            <a:pPr indent="0" lvl="0" marL="0" marR="0" rtl="0" algn="ctr">
              <a:lnSpc>
                <a:spcPct val="110005"/>
              </a:lnSpc>
              <a:spcBef>
                <a:spcPts val="0"/>
              </a:spcBef>
              <a:spcAft>
                <a:spcPts val="0"/>
              </a:spcAft>
              <a:buNone/>
            </a:pPr>
            <a:r>
              <a:rPr b="1" lang="en" sz="4800">
                <a:solidFill>
                  <a:srgbClr val="FFFFFF"/>
                </a:solidFill>
                <a:latin typeface="Nunito Sans Black"/>
                <a:ea typeface="Nunito Sans Black"/>
                <a:cs typeface="Nunito Sans Black"/>
                <a:sym typeface="Nunito Sans Black"/>
              </a:rPr>
              <a:t>Thank You! </a:t>
            </a:r>
            <a:endParaRPr b="1" sz="4800">
              <a:solidFill>
                <a:srgbClr val="FFFFFF"/>
              </a:solidFill>
              <a:latin typeface="Nunito Sans Black"/>
              <a:ea typeface="Nunito Sans Black"/>
              <a:cs typeface="Nunito Sans Black"/>
              <a:sym typeface="Nunito Sans Black"/>
            </a:endParaRPr>
          </a:p>
          <a:p>
            <a:pPr indent="0" lvl="0" marL="0" marR="0" rtl="0" algn="ctr">
              <a:lnSpc>
                <a:spcPct val="110005"/>
              </a:lnSpc>
              <a:spcBef>
                <a:spcPts val="0"/>
              </a:spcBef>
              <a:spcAft>
                <a:spcPts val="0"/>
              </a:spcAft>
              <a:buNone/>
            </a:pPr>
            <a:r>
              <a:rPr b="1" lang="en" sz="4800">
                <a:solidFill>
                  <a:srgbClr val="FFFFFF"/>
                </a:solidFill>
                <a:latin typeface="Nunito Sans Black"/>
                <a:ea typeface="Nunito Sans Black"/>
                <a:cs typeface="Nunito Sans Black"/>
                <a:sym typeface="Nunito Sans Black"/>
              </a:rPr>
              <a:t>Happy Holidays!</a:t>
            </a:r>
            <a:endParaRPr sz="800"/>
          </a:p>
        </p:txBody>
      </p:sp>
      <p:sp>
        <p:nvSpPr>
          <p:cNvPr id="234" name="Google Shape;234;p34"/>
          <p:cNvSpPr/>
          <p:nvPr/>
        </p:nvSpPr>
        <p:spPr>
          <a:xfrm>
            <a:off x="7067225" y="0"/>
            <a:ext cx="2076781" cy="1640492"/>
          </a:xfrm>
          <a:custGeom>
            <a:rect b="b" l="l" r="r" t="t"/>
            <a:pathLst>
              <a:path extrusionOk="0" h="4001199" w="4857968">
                <a:moveTo>
                  <a:pt x="0" y="0"/>
                </a:moveTo>
                <a:lnTo>
                  <a:pt x="4857968" y="0"/>
                </a:lnTo>
                <a:lnTo>
                  <a:pt x="4857968" y="4001199"/>
                </a:lnTo>
                <a:lnTo>
                  <a:pt x="0" y="4001199"/>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nvSpPr>
        <p:spPr>
          <a:xfrm>
            <a:off x="357575" y="337050"/>
            <a:ext cx="69708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Required Technologies/Tools</a:t>
            </a:r>
            <a:endParaRPr sz="700"/>
          </a:p>
        </p:txBody>
      </p:sp>
      <p:sp>
        <p:nvSpPr>
          <p:cNvPr id="85" name="Google Shape;85;p15"/>
          <p:cNvSpPr txBox="1"/>
          <p:nvPr/>
        </p:nvSpPr>
        <p:spPr>
          <a:xfrm>
            <a:off x="357575" y="1057475"/>
            <a:ext cx="6378300" cy="3221400"/>
          </a:xfrm>
          <a:prstGeom prst="rect">
            <a:avLst/>
          </a:prstGeom>
          <a:noFill/>
          <a:ln>
            <a:noFill/>
          </a:ln>
        </p:spPr>
        <p:txBody>
          <a:bodyPr anchorCtr="0" anchor="t" bIns="0" lIns="0" spcFirstLastPara="1" rIns="0" wrap="square" tIns="0">
            <a:spAutoFit/>
          </a:bodyPr>
          <a:lstStyle/>
          <a:p>
            <a:pPr indent="-330200" lvl="0" marL="457200" marR="0" rtl="0" algn="l">
              <a:lnSpc>
                <a:spcPct val="110028"/>
              </a:lnSpc>
              <a:spcBef>
                <a:spcPts val="0"/>
              </a:spcBef>
              <a:spcAft>
                <a:spcPts val="0"/>
              </a:spcAft>
              <a:buClr>
                <a:srgbClr val="193967"/>
              </a:buClr>
              <a:buSzPts val="1600"/>
              <a:buFont typeface="Nunito Sans"/>
              <a:buChar char="●"/>
            </a:pPr>
            <a:r>
              <a:rPr b="1" lang="en" sz="1800">
                <a:solidFill>
                  <a:srgbClr val="193967"/>
                </a:solidFill>
                <a:latin typeface="Nunito Sans"/>
                <a:ea typeface="Nunito Sans"/>
                <a:cs typeface="Nunito Sans"/>
                <a:sym typeface="Nunito Sans"/>
              </a:rPr>
              <a:t>Backend</a:t>
            </a:r>
            <a:endParaRPr b="1" sz="1800">
              <a:solidFill>
                <a:srgbClr val="193967"/>
              </a:solidFill>
              <a:latin typeface="Nunito Sans"/>
              <a:ea typeface="Nunito Sans"/>
              <a:cs typeface="Nunito Sans"/>
              <a:sym typeface="Nunito Sans"/>
            </a:endParaRPr>
          </a:p>
          <a:p>
            <a:pPr indent="-323850" lvl="1" marL="914400" marR="0" rtl="0" algn="l">
              <a:lnSpc>
                <a:spcPct val="110028"/>
              </a:lnSpc>
              <a:spcBef>
                <a:spcPts val="0"/>
              </a:spcBef>
              <a:spcAft>
                <a:spcPts val="0"/>
              </a:spcAft>
              <a:buClr>
                <a:srgbClr val="193967"/>
              </a:buClr>
              <a:buSzPts val="1500"/>
              <a:buFont typeface="Nunito Sans"/>
              <a:buChar char="○"/>
            </a:pPr>
            <a:r>
              <a:rPr b="1" lang="en" sz="1700">
                <a:solidFill>
                  <a:srgbClr val="193967"/>
                </a:solidFill>
                <a:latin typeface="Nunito Sans"/>
                <a:ea typeface="Nunito Sans"/>
                <a:cs typeface="Nunito Sans"/>
                <a:sym typeface="Nunito Sans"/>
              </a:rPr>
              <a:t>FastAPI </a:t>
            </a:r>
            <a:r>
              <a:rPr lang="en" sz="1700">
                <a:solidFill>
                  <a:srgbClr val="193967"/>
                </a:solidFill>
                <a:latin typeface="Nunito Sans"/>
                <a:ea typeface="Nunito Sans"/>
                <a:cs typeface="Nunito Sans"/>
                <a:sym typeface="Nunito Sans"/>
              </a:rPr>
              <a:t>(high-performance REST API framework)</a:t>
            </a:r>
            <a:endParaRPr sz="1700">
              <a:solidFill>
                <a:srgbClr val="193967"/>
              </a:solidFill>
              <a:latin typeface="Nunito Sans"/>
              <a:ea typeface="Nunito Sans"/>
              <a:cs typeface="Nunito Sans"/>
              <a:sym typeface="Nunito Sans"/>
            </a:endParaRPr>
          </a:p>
          <a:p>
            <a:pPr indent="-330200" lvl="0" marL="457200" marR="0" rtl="0" algn="l">
              <a:lnSpc>
                <a:spcPct val="110028"/>
              </a:lnSpc>
              <a:spcBef>
                <a:spcPts val="0"/>
              </a:spcBef>
              <a:spcAft>
                <a:spcPts val="0"/>
              </a:spcAft>
              <a:buClr>
                <a:srgbClr val="193967"/>
              </a:buClr>
              <a:buSzPts val="1600"/>
              <a:buFont typeface="Nunito Sans"/>
              <a:buChar char="●"/>
            </a:pPr>
            <a:r>
              <a:rPr b="1" lang="en" sz="1800">
                <a:solidFill>
                  <a:srgbClr val="193967"/>
                </a:solidFill>
                <a:latin typeface="Nunito Sans"/>
                <a:ea typeface="Nunito Sans"/>
                <a:cs typeface="Nunito Sans"/>
                <a:sym typeface="Nunito Sans"/>
              </a:rPr>
              <a:t>Frontend</a:t>
            </a:r>
            <a:endParaRPr b="1" sz="1800">
              <a:solidFill>
                <a:srgbClr val="193967"/>
              </a:solidFill>
              <a:latin typeface="Nunito Sans"/>
              <a:ea typeface="Nunito Sans"/>
              <a:cs typeface="Nunito Sans"/>
              <a:sym typeface="Nunito Sans"/>
            </a:endParaRPr>
          </a:p>
          <a:p>
            <a:pPr indent="-323850" lvl="1" marL="914400" rtl="0" algn="l">
              <a:lnSpc>
                <a:spcPct val="115000"/>
              </a:lnSpc>
              <a:spcBef>
                <a:spcPts val="0"/>
              </a:spcBef>
              <a:spcAft>
                <a:spcPts val="0"/>
              </a:spcAft>
              <a:buClr>
                <a:srgbClr val="193967"/>
              </a:buClr>
              <a:buSzPts val="1500"/>
              <a:buFont typeface="Nunito Sans"/>
              <a:buChar char="○"/>
            </a:pPr>
            <a:r>
              <a:rPr lang="en" sz="1700">
                <a:solidFill>
                  <a:srgbClr val="193967"/>
                </a:solidFill>
                <a:latin typeface="Nunito Sans"/>
                <a:ea typeface="Nunito Sans"/>
                <a:cs typeface="Nunito Sans"/>
                <a:sym typeface="Nunito Sans"/>
              </a:rPr>
              <a:t>Jinja2 Templates, Bootstrap, JQuery</a:t>
            </a:r>
            <a:endParaRPr sz="1700">
              <a:solidFill>
                <a:srgbClr val="193967"/>
              </a:solidFill>
              <a:latin typeface="Nunito Sans"/>
              <a:ea typeface="Nunito Sans"/>
              <a:cs typeface="Nunito Sans"/>
              <a:sym typeface="Nunito Sans"/>
            </a:endParaRPr>
          </a:p>
          <a:p>
            <a:pPr indent="-342900" lvl="0" marL="457200" marR="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Data Management</a:t>
            </a:r>
            <a:endParaRPr b="1" sz="1800">
              <a:solidFill>
                <a:srgbClr val="193967"/>
              </a:solidFill>
              <a:latin typeface="Nunito Sans"/>
              <a:ea typeface="Nunito Sans"/>
              <a:cs typeface="Nunito Sans"/>
              <a:sym typeface="Nunito Sans"/>
            </a:endParaRPr>
          </a:p>
          <a:p>
            <a:pPr indent="-336550" lvl="1" marL="914400" rtl="0" algn="l">
              <a:lnSpc>
                <a:spcPct val="110028"/>
              </a:lnSpc>
              <a:spcBef>
                <a:spcPts val="0"/>
              </a:spcBef>
              <a:spcAft>
                <a:spcPts val="0"/>
              </a:spcAft>
              <a:buClr>
                <a:srgbClr val="193967"/>
              </a:buClr>
              <a:buSzPts val="1700"/>
              <a:buFont typeface="Nunito Sans"/>
              <a:buChar char="○"/>
            </a:pPr>
            <a:r>
              <a:rPr b="1" lang="en" sz="1700">
                <a:solidFill>
                  <a:srgbClr val="193967"/>
                </a:solidFill>
                <a:latin typeface="Nunito Sans"/>
                <a:ea typeface="Nunito Sans"/>
                <a:cs typeface="Nunito Sans"/>
                <a:sym typeface="Nunito Sans"/>
              </a:rPr>
              <a:t>MongoDB </a:t>
            </a:r>
            <a:r>
              <a:rPr lang="en" sz="1700">
                <a:solidFill>
                  <a:srgbClr val="193967"/>
                </a:solidFill>
                <a:latin typeface="Nunito Sans"/>
                <a:ea typeface="Nunito Sans"/>
                <a:cs typeface="Nunito Sans"/>
                <a:sym typeface="Nunito Sans"/>
              </a:rPr>
              <a:t>(scalable NoSQL database)</a:t>
            </a:r>
            <a:endParaRPr sz="1700">
              <a:solidFill>
                <a:srgbClr val="193967"/>
              </a:solidFill>
              <a:latin typeface="Nunito Sans"/>
              <a:ea typeface="Nunito Sans"/>
              <a:cs typeface="Nunito Sans"/>
              <a:sym typeface="Nunito Sans"/>
            </a:endParaRPr>
          </a:p>
          <a:p>
            <a:pPr indent="-330200" lvl="0" marL="457200" marR="0" rtl="0" algn="l">
              <a:lnSpc>
                <a:spcPct val="110028"/>
              </a:lnSpc>
              <a:spcBef>
                <a:spcPts val="0"/>
              </a:spcBef>
              <a:spcAft>
                <a:spcPts val="0"/>
              </a:spcAft>
              <a:buClr>
                <a:srgbClr val="193967"/>
              </a:buClr>
              <a:buSzPts val="1600"/>
              <a:buFont typeface="Nunito Sans"/>
              <a:buChar char="●"/>
            </a:pPr>
            <a:r>
              <a:rPr b="1" lang="en" sz="1800">
                <a:solidFill>
                  <a:srgbClr val="193967"/>
                </a:solidFill>
                <a:latin typeface="Nunito Sans"/>
                <a:ea typeface="Nunito Sans"/>
                <a:cs typeface="Nunito Sans"/>
                <a:sym typeface="Nunito Sans"/>
              </a:rPr>
              <a:t>Machine Learning Models </a:t>
            </a:r>
            <a:endParaRPr b="1" sz="1800">
              <a:solidFill>
                <a:srgbClr val="193967"/>
              </a:solidFill>
              <a:latin typeface="Nunito Sans"/>
              <a:ea typeface="Nunito Sans"/>
              <a:cs typeface="Nunito Sans"/>
              <a:sym typeface="Nunito Sans"/>
            </a:endParaRPr>
          </a:p>
          <a:p>
            <a:pPr indent="-323850" lvl="1" marL="914400" marR="0" rtl="0" algn="l">
              <a:lnSpc>
                <a:spcPct val="110028"/>
              </a:lnSpc>
              <a:spcBef>
                <a:spcPts val="0"/>
              </a:spcBef>
              <a:spcAft>
                <a:spcPts val="0"/>
              </a:spcAft>
              <a:buClr>
                <a:srgbClr val="193967"/>
              </a:buClr>
              <a:buSzPts val="1500"/>
              <a:buFont typeface="Nunito Sans"/>
              <a:buChar char="○"/>
            </a:pPr>
            <a:r>
              <a:rPr b="1" lang="en" sz="1700">
                <a:solidFill>
                  <a:srgbClr val="193967"/>
                </a:solidFill>
                <a:latin typeface="Nunito Sans"/>
                <a:ea typeface="Nunito Sans"/>
                <a:cs typeface="Nunito Sans"/>
                <a:sym typeface="Nunito Sans"/>
              </a:rPr>
              <a:t>Tensorflow &amp; Keras </a:t>
            </a:r>
            <a:r>
              <a:rPr lang="en" sz="1700">
                <a:solidFill>
                  <a:srgbClr val="193967"/>
                </a:solidFill>
                <a:latin typeface="Nunito Sans"/>
                <a:ea typeface="Nunito Sans"/>
                <a:cs typeface="Nunito Sans"/>
                <a:sym typeface="Nunito Sans"/>
              </a:rPr>
              <a:t>(LSTM models)</a:t>
            </a:r>
            <a:r>
              <a:rPr b="1" lang="en" sz="1700">
                <a:solidFill>
                  <a:srgbClr val="193967"/>
                </a:solidFill>
                <a:latin typeface="Nunito Sans"/>
                <a:ea typeface="Nunito Sans"/>
                <a:cs typeface="Nunito Sans"/>
                <a:sym typeface="Nunito Sans"/>
              </a:rPr>
              <a:t> for expenses prediction, </a:t>
            </a:r>
            <a:endParaRPr b="1" sz="1700">
              <a:solidFill>
                <a:srgbClr val="193967"/>
              </a:solidFill>
              <a:latin typeface="Nunito Sans"/>
              <a:ea typeface="Nunito Sans"/>
              <a:cs typeface="Nunito Sans"/>
              <a:sym typeface="Nunito Sans"/>
            </a:endParaRPr>
          </a:p>
          <a:p>
            <a:pPr indent="-323850" lvl="1" marL="914400" marR="0" rtl="0" algn="l">
              <a:lnSpc>
                <a:spcPct val="110028"/>
              </a:lnSpc>
              <a:spcBef>
                <a:spcPts val="0"/>
              </a:spcBef>
              <a:spcAft>
                <a:spcPts val="0"/>
              </a:spcAft>
              <a:buClr>
                <a:srgbClr val="193967"/>
              </a:buClr>
              <a:buSzPts val="1500"/>
              <a:buFont typeface="Nunito Sans"/>
              <a:buChar char="○"/>
            </a:pPr>
            <a:r>
              <a:rPr b="1" lang="en" sz="1700">
                <a:solidFill>
                  <a:srgbClr val="193967"/>
                </a:solidFill>
                <a:latin typeface="Nunito Sans"/>
                <a:ea typeface="Nunito Sans"/>
                <a:cs typeface="Nunito Sans"/>
                <a:sym typeface="Nunito Sans"/>
              </a:rPr>
              <a:t>Scikit-learn (</a:t>
            </a:r>
            <a:r>
              <a:rPr lang="en" sz="1700">
                <a:solidFill>
                  <a:srgbClr val="193967"/>
                </a:solidFill>
                <a:latin typeface="Nunito Sans"/>
                <a:ea typeface="Nunito Sans"/>
                <a:cs typeface="Nunito Sans"/>
                <a:sym typeface="Nunito Sans"/>
              </a:rPr>
              <a:t>MinMaxScaler)</a:t>
            </a:r>
            <a:r>
              <a:rPr b="1" lang="en" sz="1700">
                <a:solidFill>
                  <a:srgbClr val="193967"/>
                </a:solidFill>
                <a:latin typeface="Nunito Sans"/>
                <a:ea typeface="Nunito Sans"/>
                <a:cs typeface="Nunito Sans"/>
                <a:sym typeface="Nunito Sans"/>
              </a:rPr>
              <a:t> for data normalization, and (</a:t>
            </a:r>
            <a:r>
              <a:rPr lang="en" sz="1700">
                <a:solidFill>
                  <a:srgbClr val="193967"/>
                </a:solidFill>
                <a:latin typeface="Nunito Sans"/>
                <a:ea typeface="Nunito Sans"/>
                <a:cs typeface="Nunito Sans"/>
                <a:sym typeface="Nunito Sans"/>
              </a:rPr>
              <a:t>NearestNeighbors</a:t>
            </a:r>
            <a:r>
              <a:rPr b="1" lang="en" sz="1700">
                <a:solidFill>
                  <a:srgbClr val="193967"/>
                </a:solidFill>
                <a:latin typeface="Nunito Sans"/>
                <a:ea typeface="Nunito Sans"/>
                <a:cs typeface="Nunito Sans"/>
                <a:sym typeface="Nunito Sans"/>
              </a:rPr>
              <a:t>) for savings recommendation.</a:t>
            </a:r>
            <a:endParaRPr b="1" sz="1700">
              <a:solidFill>
                <a:srgbClr val="193967"/>
              </a:solidFill>
              <a:latin typeface="Nunito Sans"/>
              <a:ea typeface="Nunito Sans"/>
              <a:cs typeface="Nunito Sans"/>
              <a:sym typeface="Nunito Sans"/>
            </a:endParaRPr>
          </a:p>
        </p:txBody>
      </p:sp>
      <p:sp>
        <p:nvSpPr>
          <p:cNvPr id="86" name="Google Shape;86;p15"/>
          <p:cNvSpPr/>
          <p:nvPr/>
        </p:nvSpPr>
        <p:spPr>
          <a:xfrm>
            <a:off x="6346700" y="1080225"/>
            <a:ext cx="2751876" cy="2679327"/>
          </a:xfrm>
          <a:custGeom>
            <a:rect b="b" l="l" r="r" t="t"/>
            <a:pathLst>
              <a:path extrusionOk="0" h="7290685" w="7862504">
                <a:moveTo>
                  <a:pt x="0" y="0"/>
                </a:moveTo>
                <a:lnTo>
                  <a:pt x="7862504" y="0"/>
                </a:lnTo>
                <a:lnTo>
                  <a:pt x="7862504" y="7290686"/>
                </a:lnTo>
                <a:lnTo>
                  <a:pt x="0" y="729068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nvSpPr>
        <p:spPr>
          <a:xfrm>
            <a:off x="357575" y="337050"/>
            <a:ext cx="8576400" cy="113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Project</a:t>
            </a:r>
            <a:r>
              <a:rPr b="1" lang="en" sz="3500">
                <a:solidFill>
                  <a:srgbClr val="193967"/>
                </a:solidFill>
                <a:latin typeface="Nunito Sans Black"/>
                <a:ea typeface="Nunito Sans Black"/>
                <a:cs typeface="Nunito Sans Black"/>
                <a:sym typeface="Nunito Sans Black"/>
              </a:rPr>
              <a:t> Demo</a:t>
            </a:r>
            <a:endParaRPr b="1" sz="3500">
              <a:solidFill>
                <a:srgbClr val="193967"/>
              </a:solidFill>
              <a:latin typeface="Nunito Sans Black"/>
              <a:ea typeface="Nunito Sans Black"/>
              <a:cs typeface="Nunito Sans Black"/>
              <a:sym typeface="Nunito Sans Black"/>
            </a:endParaRPr>
          </a:p>
          <a:p>
            <a:pPr indent="0" lvl="0" marL="0" marR="0" rtl="0" algn="l">
              <a:lnSpc>
                <a:spcPct val="110000"/>
              </a:lnSpc>
              <a:spcBef>
                <a:spcPts val="0"/>
              </a:spcBef>
              <a:spcAft>
                <a:spcPts val="0"/>
              </a:spcAft>
              <a:buNone/>
            </a:pPr>
            <a:r>
              <a:t/>
            </a:r>
            <a:endParaRPr b="1" sz="3500">
              <a:solidFill>
                <a:srgbClr val="193967"/>
              </a:solidFill>
              <a:latin typeface="Nunito Sans Black"/>
              <a:ea typeface="Nunito Sans Black"/>
              <a:cs typeface="Nunito Sans Black"/>
              <a:sym typeface="Nunito Sans Black"/>
            </a:endParaRPr>
          </a:p>
        </p:txBody>
      </p:sp>
      <p:sp>
        <p:nvSpPr>
          <p:cNvPr id="92" name="Google Shape;92;p16"/>
          <p:cNvSpPr txBox="1"/>
          <p:nvPr/>
        </p:nvSpPr>
        <p:spPr>
          <a:xfrm>
            <a:off x="357575" y="1057475"/>
            <a:ext cx="4635300" cy="1208400"/>
          </a:xfrm>
          <a:prstGeom prst="rect">
            <a:avLst/>
          </a:prstGeom>
          <a:noFill/>
          <a:ln>
            <a:noFill/>
          </a:ln>
        </p:spPr>
        <p:txBody>
          <a:bodyPr anchorCtr="0" anchor="t" bIns="0" lIns="0" spcFirstLastPara="1" rIns="0" wrap="square" tIns="0">
            <a:spAutoFit/>
          </a:bodyPr>
          <a:lstStyle/>
          <a:p>
            <a:pPr indent="0" lvl="0" marL="0" rtl="0" algn="l">
              <a:lnSpc>
                <a:spcPct val="110028"/>
              </a:lnSpc>
              <a:spcBef>
                <a:spcPts val="0"/>
              </a:spcBef>
              <a:spcAft>
                <a:spcPts val="0"/>
              </a:spcAft>
              <a:buNone/>
            </a:pPr>
            <a:r>
              <a:t/>
            </a:r>
            <a:endParaRPr sz="1800">
              <a:solidFill>
                <a:srgbClr val="193967"/>
              </a:solidFill>
              <a:latin typeface="Nunito Sans"/>
              <a:ea typeface="Nunito Sans"/>
              <a:cs typeface="Nunito Sans"/>
              <a:sym typeface="Nunito Sans"/>
            </a:endParaRPr>
          </a:p>
          <a:p>
            <a:pPr indent="0" lvl="0" marL="0" rtl="0" algn="l">
              <a:lnSpc>
                <a:spcPct val="115000"/>
              </a:lnSpc>
              <a:spcBef>
                <a:spcPts val="1200"/>
              </a:spcBef>
              <a:spcAft>
                <a:spcPts val="0"/>
              </a:spcAft>
              <a:buNone/>
            </a:pPr>
            <a:r>
              <a:t/>
            </a:r>
            <a:endParaRPr sz="1800">
              <a:solidFill>
                <a:srgbClr val="193967"/>
              </a:solidFill>
              <a:latin typeface="Nunito Sans"/>
              <a:ea typeface="Nunito Sans"/>
              <a:cs typeface="Nunito Sans"/>
              <a:sym typeface="Nunito Sans"/>
            </a:endParaRPr>
          </a:p>
          <a:p>
            <a:pPr indent="0" lvl="0" marL="0" rtl="0" algn="l">
              <a:lnSpc>
                <a:spcPct val="115000"/>
              </a:lnSpc>
              <a:spcBef>
                <a:spcPts val="1200"/>
              </a:spcBef>
              <a:spcAft>
                <a:spcPts val="1200"/>
              </a:spcAft>
              <a:buNone/>
            </a:pPr>
            <a:r>
              <a:t/>
            </a:r>
            <a:endParaRPr sz="1800">
              <a:solidFill>
                <a:srgbClr val="193967"/>
              </a:solidFill>
              <a:latin typeface="Nunito Sans"/>
              <a:ea typeface="Nunito Sans"/>
              <a:cs typeface="Nunito Sans"/>
              <a:sym typeface="Nunito Sans"/>
            </a:endParaRPr>
          </a:p>
        </p:txBody>
      </p:sp>
      <p:sp>
        <p:nvSpPr>
          <p:cNvPr id="93" name="Google Shape;93;p16"/>
          <p:cNvSpPr/>
          <p:nvPr/>
        </p:nvSpPr>
        <p:spPr>
          <a:xfrm>
            <a:off x="6527775" y="2440325"/>
            <a:ext cx="2278402" cy="2221992"/>
          </a:xfrm>
          <a:custGeom>
            <a:rect b="b" l="l" r="r" t="t"/>
            <a:pathLst>
              <a:path extrusionOk="0" h="4114800" w="4360578">
                <a:moveTo>
                  <a:pt x="0" y="0"/>
                </a:moveTo>
                <a:lnTo>
                  <a:pt x="4360578" y="0"/>
                </a:lnTo>
                <a:lnTo>
                  <a:pt x="4360578" y="4114800"/>
                </a:lnTo>
                <a:lnTo>
                  <a:pt x="0" y="4114800"/>
                </a:lnTo>
                <a:lnTo>
                  <a:pt x="0" y="0"/>
                </a:lnTo>
                <a:close/>
              </a:path>
            </a:pathLst>
          </a:custGeom>
          <a:blipFill rotWithShape="1">
            <a:blip r:embed="rId3">
              <a:alphaModFix/>
            </a:blip>
            <a:stretch>
              <a:fillRect b="0" l="0" r="0" t="0"/>
            </a:stretch>
          </a:blipFill>
          <a:ln>
            <a:noFill/>
          </a:ln>
        </p:spPr>
      </p:sp>
      <p:pic>
        <p:nvPicPr>
          <p:cNvPr id="94" name="Google Shape;94;p16"/>
          <p:cNvPicPr preferRelativeResize="0"/>
          <p:nvPr/>
        </p:nvPicPr>
        <p:blipFill>
          <a:blip r:embed="rId4">
            <a:alphaModFix/>
          </a:blip>
          <a:stretch>
            <a:fillRect/>
          </a:stretch>
        </p:blipFill>
        <p:spPr>
          <a:xfrm>
            <a:off x="381000" y="1244000"/>
            <a:ext cx="4582702" cy="38209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nvSpPr>
        <p:spPr>
          <a:xfrm>
            <a:off x="357575" y="337050"/>
            <a:ext cx="8576400" cy="113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Data Storage</a:t>
            </a:r>
            <a:endParaRPr b="1" sz="3500">
              <a:solidFill>
                <a:srgbClr val="193967"/>
              </a:solidFill>
              <a:latin typeface="Nunito Sans Black"/>
              <a:ea typeface="Nunito Sans Black"/>
              <a:cs typeface="Nunito Sans Black"/>
              <a:sym typeface="Nunito Sans Black"/>
            </a:endParaRPr>
          </a:p>
          <a:p>
            <a:pPr indent="0" lvl="0" marL="0" marR="0" rtl="0" algn="l">
              <a:lnSpc>
                <a:spcPct val="110000"/>
              </a:lnSpc>
              <a:spcBef>
                <a:spcPts val="0"/>
              </a:spcBef>
              <a:spcAft>
                <a:spcPts val="0"/>
              </a:spcAft>
              <a:buNone/>
            </a:pPr>
            <a:r>
              <a:t/>
            </a:r>
            <a:endParaRPr b="1" sz="3500">
              <a:solidFill>
                <a:srgbClr val="193967"/>
              </a:solidFill>
              <a:latin typeface="Nunito Sans Black"/>
              <a:ea typeface="Nunito Sans Black"/>
              <a:cs typeface="Nunito Sans Black"/>
              <a:sym typeface="Nunito Sans Black"/>
            </a:endParaRPr>
          </a:p>
        </p:txBody>
      </p:sp>
      <p:sp>
        <p:nvSpPr>
          <p:cNvPr id="100" name="Google Shape;100;p17"/>
          <p:cNvSpPr txBox="1"/>
          <p:nvPr/>
        </p:nvSpPr>
        <p:spPr>
          <a:xfrm>
            <a:off x="357575" y="1057475"/>
            <a:ext cx="7845600" cy="1163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None/>
            </a:pPr>
            <a:r>
              <a:rPr lang="en" sz="1350">
                <a:solidFill>
                  <a:srgbClr val="001D35"/>
                </a:solidFill>
                <a:highlight>
                  <a:srgbClr val="FFFFFF"/>
                </a:highlight>
                <a:latin typeface="Roboto"/>
                <a:ea typeface="Roboto"/>
                <a:cs typeface="Roboto"/>
                <a:sym typeface="Roboto"/>
              </a:rPr>
              <a:t>MongoDB is a document-oriented database program that's used to store and manage large amounts of data. It's a NoSQL database, which means it uses a document-based model instead of tables. MongoDB is known for its flexibility, scalability, and high performance. For this Project we made use of MongoDB to store users expenses, incomes, login information. MongoDB makes it easy for us to perform validation and  CRUD operations on our data.</a:t>
            </a:r>
            <a:endParaRPr sz="1800">
              <a:solidFill>
                <a:srgbClr val="193967"/>
              </a:solidFill>
              <a:latin typeface="Nunito Sans"/>
              <a:ea typeface="Nunito Sans"/>
              <a:cs typeface="Nunito Sans"/>
              <a:sym typeface="Nunito Sans"/>
            </a:endParaRPr>
          </a:p>
        </p:txBody>
      </p:sp>
      <p:sp>
        <p:nvSpPr>
          <p:cNvPr id="101" name="Google Shape;101;p17"/>
          <p:cNvSpPr/>
          <p:nvPr/>
        </p:nvSpPr>
        <p:spPr>
          <a:xfrm>
            <a:off x="6527775" y="2440325"/>
            <a:ext cx="2278402" cy="2221992"/>
          </a:xfrm>
          <a:custGeom>
            <a:rect b="b" l="l" r="r" t="t"/>
            <a:pathLst>
              <a:path extrusionOk="0" h="4114800" w="4360578">
                <a:moveTo>
                  <a:pt x="0" y="0"/>
                </a:moveTo>
                <a:lnTo>
                  <a:pt x="4360578" y="0"/>
                </a:lnTo>
                <a:lnTo>
                  <a:pt x="4360578" y="4114800"/>
                </a:lnTo>
                <a:lnTo>
                  <a:pt x="0" y="4114800"/>
                </a:lnTo>
                <a:lnTo>
                  <a:pt x="0" y="0"/>
                </a:lnTo>
                <a:close/>
              </a:path>
            </a:pathLst>
          </a:custGeom>
          <a:blipFill rotWithShape="1">
            <a:blip r:embed="rId3">
              <a:alphaModFix/>
            </a:blip>
            <a:stretch>
              <a:fillRect b="0" l="0" r="0" t="0"/>
            </a:stretch>
          </a:blipFill>
          <a:ln>
            <a:noFill/>
          </a:ln>
        </p:spPr>
      </p:sp>
      <p:pic>
        <p:nvPicPr>
          <p:cNvPr id="102" name="Google Shape;102;p17"/>
          <p:cNvPicPr preferRelativeResize="0"/>
          <p:nvPr/>
        </p:nvPicPr>
        <p:blipFill>
          <a:blip r:embed="rId4">
            <a:alphaModFix/>
          </a:blip>
          <a:stretch>
            <a:fillRect/>
          </a:stretch>
        </p:blipFill>
        <p:spPr>
          <a:xfrm>
            <a:off x="381000" y="2373575"/>
            <a:ext cx="5875360" cy="2769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nvSpPr>
        <p:spPr>
          <a:xfrm>
            <a:off x="357575" y="337050"/>
            <a:ext cx="8576400" cy="113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Key Technology/Tools Differences</a:t>
            </a:r>
            <a:endParaRPr b="1" sz="3500">
              <a:solidFill>
                <a:srgbClr val="193967"/>
              </a:solidFill>
              <a:latin typeface="Nunito Sans Black"/>
              <a:ea typeface="Nunito Sans Black"/>
              <a:cs typeface="Nunito Sans Black"/>
              <a:sym typeface="Nunito Sans Black"/>
            </a:endParaRPr>
          </a:p>
          <a:p>
            <a:pPr indent="0" lvl="0" marL="0" marR="0" rtl="0" algn="l">
              <a:lnSpc>
                <a:spcPct val="110000"/>
              </a:lnSpc>
              <a:spcBef>
                <a:spcPts val="0"/>
              </a:spcBef>
              <a:spcAft>
                <a:spcPts val="0"/>
              </a:spcAft>
              <a:buNone/>
            </a:pPr>
            <a:r>
              <a:t/>
            </a:r>
            <a:endParaRPr b="1" sz="3500">
              <a:solidFill>
                <a:srgbClr val="193967"/>
              </a:solidFill>
              <a:latin typeface="Nunito Sans Black"/>
              <a:ea typeface="Nunito Sans Black"/>
              <a:cs typeface="Nunito Sans Black"/>
              <a:sym typeface="Nunito Sans Black"/>
            </a:endParaRPr>
          </a:p>
        </p:txBody>
      </p:sp>
      <p:sp>
        <p:nvSpPr>
          <p:cNvPr id="108" name="Google Shape;108;p18"/>
          <p:cNvSpPr txBox="1"/>
          <p:nvPr/>
        </p:nvSpPr>
        <p:spPr>
          <a:xfrm>
            <a:off x="357575" y="1057475"/>
            <a:ext cx="4635300" cy="1818000"/>
          </a:xfrm>
          <a:prstGeom prst="rect">
            <a:avLst/>
          </a:prstGeom>
          <a:noFill/>
          <a:ln>
            <a:noFill/>
          </a:ln>
        </p:spPr>
        <p:txBody>
          <a:bodyPr anchorCtr="0" anchor="t" bIns="0" lIns="0" spcFirstLastPara="1" rIns="0" wrap="square" tIns="0">
            <a:spAutoFit/>
          </a:bodyPr>
          <a:lstStyle/>
          <a:p>
            <a:pPr indent="0" lvl="0" marL="0" rtl="0" algn="l">
              <a:lnSpc>
                <a:spcPct val="110028"/>
              </a:lnSpc>
              <a:spcBef>
                <a:spcPts val="0"/>
              </a:spcBef>
              <a:spcAft>
                <a:spcPts val="0"/>
              </a:spcAft>
              <a:buNone/>
            </a:pPr>
            <a:r>
              <a:t/>
            </a:r>
            <a:endParaRPr sz="1800">
              <a:solidFill>
                <a:srgbClr val="193967"/>
              </a:solidFill>
              <a:latin typeface="Nunito Sans"/>
              <a:ea typeface="Nunito Sans"/>
              <a:cs typeface="Nunito Sans"/>
              <a:sym typeface="Nunito Sans"/>
            </a:endParaRPr>
          </a:p>
          <a:p>
            <a:pPr indent="0" lvl="0" marL="0" rtl="0" algn="l">
              <a:lnSpc>
                <a:spcPct val="110028"/>
              </a:lnSpc>
              <a:spcBef>
                <a:spcPts val="0"/>
              </a:spcBef>
              <a:spcAft>
                <a:spcPts val="0"/>
              </a:spcAft>
              <a:buNone/>
            </a:pPr>
            <a:r>
              <a:t/>
            </a:r>
            <a:endParaRPr sz="1800">
              <a:solidFill>
                <a:srgbClr val="193967"/>
              </a:solidFill>
              <a:latin typeface="Nunito Sans"/>
              <a:ea typeface="Nunito Sans"/>
              <a:cs typeface="Nunito Sans"/>
              <a:sym typeface="Nunito Sans"/>
            </a:endParaRPr>
          </a:p>
          <a:p>
            <a:pPr indent="0" lvl="0" marL="0" rtl="0" algn="l">
              <a:lnSpc>
                <a:spcPct val="110028"/>
              </a:lnSpc>
              <a:spcBef>
                <a:spcPts val="0"/>
              </a:spcBef>
              <a:spcAft>
                <a:spcPts val="0"/>
              </a:spcAft>
              <a:buNone/>
            </a:pPr>
            <a:r>
              <a:rPr lang="en" sz="1800">
                <a:solidFill>
                  <a:srgbClr val="193967"/>
                </a:solidFill>
                <a:latin typeface="Nunito Sans"/>
                <a:ea typeface="Nunito Sans"/>
                <a:cs typeface="Nunito Sans"/>
                <a:sym typeface="Nunito Sans"/>
              </a:rPr>
              <a:t>SQLite /MongoDB</a:t>
            </a:r>
            <a:endParaRPr sz="1800">
              <a:solidFill>
                <a:srgbClr val="193967"/>
              </a:solidFill>
              <a:latin typeface="Nunito Sans"/>
              <a:ea typeface="Nunito Sans"/>
              <a:cs typeface="Nunito Sans"/>
              <a:sym typeface="Nunito Sans"/>
            </a:endParaRPr>
          </a:p>
          <a:p>
            <a:pPr indent="0" lvl="0" marL="0" rtl="0" algn="l">
              <a:lnSpc>
                <a:spcPct val="115000"/>
              </a:lnSpc>
              <a:spcBef>
                <a:spcPts val="1200"/>
              </a:spcBef>
              <a:spcAft>
                <a:spcPts val="0"/>
              </a:spcAft>
              <a:buNone/>
            </a:pPr>
            <a:r>
              <a:rPr lang="en" sz="1800">
                <a:solidFill>
                  <a:srgbClr val="193967"/>
                </a:solidFill>
                <a:latin typeface="Nunito Sans"/>
                <a:ea typeface="Nunito Sans"/>
                <a:cs typeface="Nunito Sans"/>
                <a:sym typeface="Nunito Sans"/>
              </a:rPr>
              <a:t>Add a few pointers</a:t>
            </a:r>
            <a:endParaRPr sz="1800">
              <a:solidFill>
                <a:srgbClr val="193967"/>
              </a:solidFill>
              <a:latin typeface="Nunito Sans"/>
              <a:ea typeface="Nunito Sans"/>
              <a:cs typeface="Nunito Sans"/>
              <a:sym typeface="Nunito Sans"/>
            </a:endParaRPr>
          </a:p>
          <a:p>
            <a:pPr indent="0" lvl="0" marL="0" rtl="0" algn="l">
              <a:lnSpc>
                <a:spcPct val="115000"/>
              </a:lnSpc>
              <a:spcBef>
                <a:spcPts val="1200"/>
              </a:spcBef>
              <a:spcAft>
                <a:spcPts val="1200"/>
              </a:spcAft>
              <a:buNone/>
            </a:pPr>
            <a:r>
              <a:t/>
            </a:r>
            <a:endParaRPr sz="1800">
              <a:solidFill>
                <a:srgbClr val="193967"/>
              </a:solidFill>
              <a:latin typeface="Nunito Sans"/>
              <a:ea typeface="Nunito Sans"/>
              <a:cs typeface="Nunito Sans"/>
              <a:sym typeface="Nunito Sans"/>
            </a:endParaRPr>
          </a:p>
        </p:txBody>
      </p:sp>
      <p:sp>
        <p:nvSpPr>
          <p:cNvPr id="109" name="Google Shape;109;p18"/>
          <p:cNvSpPr/>
          <p:nvPr/>
        </p:nvSpPr>
        <p:spPr>
          <a:xfrm>
            <a:off x="6527775" y="2440325"/>
            <a:ext cx="2278402" cy="2221992"/>
          </a:xfrm>
          <a:custGeom>
            <a:rect b="b" l="l" r="r" t="t"/>
            <a:pathLst>
              <a:path extrusionOk="0" h="4114800" w="4360578">
                <a:moveTo>
                  <a:pt x="0" y="0"/>
                </a:moveTo>
                <a:lnTo>
                  <a:pt x="4360578" y="0"/>
                </a:lnTo>
                <a:lnTo>
                  <a:pt x="4360578" y="4114800"/>
                </a:lnTo>
                <a:lnTo>
                  <a:pt x="0" y="41148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nvSpPr>
        <p:spPr>
          <a:xfrm>
            <a:off x="357575" y="337050"/>
            <a:ext cx="8576400" cy="113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GUI Tech Stack</a:t>
            </a:r>
            <a:endParaRPr b="1" sz="3500">
              <a:solidFill>
                <a:srgbClr val="193967"/>
              </a:solidFill>
              <a:latin typeface="Nunito Sans Black"/>
              <a:ea typeface="Nunito Sans Black"/>
              <a:cs typeface="Nunito Sans Black"/>
              <a:sym typeface="Nunito Sans Black"/>
            </a:endParaRPr>
          </a:p>
          <a:p>
            <a:pPr indent="0" lvl="0" marL="0" marR="0" rtl="0" algn="l">
              <a:lnSpc>
                <a:spcPct val="110000"/>
              </a:lnSpc>
              <a:spcBef>
                <a:spcPts val="0"/>
              </a:spcBef>
              <a:spcAft>
                <a:spcPts val="0"/>
              </a:spcAft>
              <a:buNone/>
            </a:pPr>
            <a:r>
              <a:t/>
            </a:r>
            <a:endParaRPr b="1" sz="3500">
              <a:solidFill>
                <a:srgbClr val="193967"/>
              </a:solidFill>
              <a:latin typeface="Nunito Sans Black"/>
              <a:ea typeface="Nunito Sans Black"/>
              <a:cs typeface="Nunito Sans Black"/>
              <a:sym typeface="Nunito Sans Black"/>
            </a:endParaRPr>
          </a:p>
        </p:txBody>
      </p:sp>
      <p:sp>
        <p:nvSpPr>
          <p:cNvPr id="115" name="Google Shape;115;p19"/>
          <p:cNvSpPr txBox="1"/>
          <p:nvPr/>
        </p:nvSpPr>
        <p:spPr>
          <a:xfrm>
            <a:off x="392550" y="1799250"/>
            <a:ext cx="4635300" cy="2243100"/>
          </a:xfrm>
          <a:prstGeom prst="rect">
            <a:avLst/>
          </a:prstGeom>
          <a:noFill/>
          <a:ln>
            <a:noFill/>
          </a:ln>
        </p:spPr>
        <p:txBody>
          <a:bodyPr anchorCtr="0" anchor="t" bIns="0" lIns="0" spcFirstLastPara="1" rIns="0" wrap="square" tIns="0">
            <a:spAutoFit/>
          </a:bodyPr>
          <a:lstStyle/>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Jinja2 Templates </a:t>
            </a:r>
            <a:r>
              <a:rPr lang="en" sz="1700">
                <a:solidFill>
                  <a:srgbClr val="193967"/>
                </a:solidFill>
                <a:latin typeface="Nunito Sans"/>
                <a:ea typeface="Nunito Sans"/>
                <a:cs typeface="Nunito Sans"/>
                <a:sym typeface="Nunito Sans"/>
              </a:rPr>
              <a:t>(for Dynamic HTML)</a:t>
            </a:r>
            <a:endParaRPr sz="1700">
              <a:solidFill>
                <a:srgbClr val="193967"/>
              </a:solidFill>
              <a:latin typeface="Nunito Sans"/>
              <a:ea typeface="Nunito Sans"/>
              <a:cs typeface="Nunito Sans"/>
              <a:sym typeface="Nunito Sans"/>
            </a:endParaRPr>
          </a:p>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Bootstrap </a:t>
            </a:r>
            <a:r>
              <a:rPr lang="en" sz="1700">
                <a:solidFill>
                  <a:srgbClr val="193967"/>
                </a:solidFill>
                <a:latin typeface="Nunito Sans"/>
                <a:ea typeface="Nunito Sans"/>
                <a:cs typeface="Nunito Sans"/>
                <a:sym typeface="Nunito Sans"/>
              </a:rPr>
              <a:t>(for Styling)</a:t>
            </a:r>
            <a:endParaRPr sz="1700">
              <a:solidFill>
                <a:srgbClr val="193967"/>
              </a:solidFill>
              <a:latin typeface="Nunito Sans"/>
              <a:ea typeface="Nunito Sans"/>
              <a:cs typeface="Nunito Sans"/>
              <a:sym typeface="Nunito Sans"/>
            </a:endParaRPr>
          </a:p>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JQuery </a:t>
            </a:r>
            <a:r>
              <a:rPr lang="en" sz="1700">
                <a:solidFill>
                  <a:srgbClr val="193967"/>
                </a:solidFill>
                <a:latin typeface="Nunito Sans"/>
                <a:ea typeface="Nunito Sans"/>
                <a:cs typeface="Nunito Sans"/>
                <a:sym typeface="Nunito Sans"/>
              </a:rPr>
              <a:t>(for Scripting)</a:t>
            </a:r>
            <a:endParaRPr sz="1700">
              <a:solidFill>
                <a:srgbClr val="193967"/>
              </a:solidFill>
              <a:latin typeface="Nunito Sans"/>
              <a:ea typeface="Nunito Sans"/>
              <a:cs typeface="Nunito Sans"/>
              <a:sym typeface="Nunito Sans"/>
            </a:endParaRPr>
          </a:p>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Chart.js  </a:t>
            </a:r>
            <a:r>
              <a:rPr lang="en" sz="1700">
                <a:solidFill>
                  <a:srgbClr val="193967"/>
                </a:solidFill>
                <a:latin typeface="Nunito Sans"/>
                <a:ea typeface="Nunito Sans"/>
                <a:cs typeface="Nunito Sans"/>
                <a:sym typeface="Nunito Sans"/>
              </a:rPr>
              <a:t>(for charts)</a:t>
            </a:r>
            <a:endParaRPr sz="1700">
              <a:solidFill>
                <a:srgbClr val="193967"/>
              </a:solidFill>
              <a:latin typeface="Nunito Sans"/>
              <a:ea typeface="Nunito Sans"/>
              <a:cs typeface="Nunito Sans"/>
              <a:sym typeface="Nunito Sans"/>
            </a:endParaRPr>
          </a:p>
          <a:p>
            <a:pPr indent="-342900" lvl="0" marL="457200" rtl="0" algn="l">
              <a:lnSpc>
                <a:spcPct val="110028"/>
              </a:lnSpc>
              <a:spcBef>
                <a:spcPts val="0"/>
              </a:spcBef>
              <a:spcAft>
                <a:spcPts val="0"/>
              </a:spcAft>
              <a:buClr>
                <a:srgbClr val="193967"/>
              </a:buClr>
              <a:buSzPts val="1800"/>
              <a:buFont typeface="Nunito Sans"/>
              <a:buChar char="●"/>
            </a:pPr>
            <a:r>
              <a:rPr b="1" lang="en" sz="1800">
                <a:solidFill>
                  <a:srgbClr val="193967"/>
                </a:solidFill>
                <a:latin typeface="Nunito Sans"/>
                <a:ea typeface="Nunito Sans"/>
                <a:cs typeface="Nunito Sans"/>
                <a:sym typeface="Nunito Sans"/>
              </a:rPr>
              <a:t>DataTable.js </a:t>
            </a:r>
            <a:r>
              <a:rPr lang="en" sz="1700">
                <a:solidFill>
                  <a:srgbClr val="193967"/>
                </a:solidFill>
                <a:latin typeface="Nunito Sans"/>
                <a:ea typeface="Nunito Sans"/>
                <a:cs typeface="Nunito Sans"/>
                <a:sym typeface="Nunito Sans"/>
              </a:rPr>
              <a:t>(to support Pagination, Filtering and Searching on tables)</a:t>
            </a:r>
            <a:endParaRPr sz="1700">
              <a:solidFill>
                <a:srgbClr val="193967"/>
              </a:solidFill>
              <a:latin typeface="Nunito Sans"/>
              <a:ea typeface="Nunito Sans"/>
              <a:cs typeface="Nunito Sans"/>
              <a:sym typeface="Nunito Sans"/>
            </a:endParaRPr>
          </a:p>
          <a:p>
            <a:pPr indent="0" lvl="0" marL="0" rtl="0" algn="l">
              <a:lnSpc>
                <a:spcPct val="115000"/>
              </a:lnSpc>
              <a:spcBef>
                <a:spcPts val="1200"/>
              </a:spcBef>
              <a:spcAft>
                <a:spcPts val="1200"/>
              </a:spcAft>
              <a:buNone/>
            </a:pPr>
            <a:r>
              <a:t/>
            </a:r>
            <a:endParaRPr sz="1800">
              <a:solidFill>
                <a:srgbClr val="193967"/>
              </a:solidFill>
              <a:latin typeface="Nunito Sans"/>
              <a:ea typeface="Nunito Sans"/>
              <a:cs typeface="Nunito Sans"/>
              <a:sym typeface="Nunito Sans"/>
            </a:endParaRPr>
          </a:p>
        </p:txBody>
      </p:sp>
      <p:pic>
        <p:nvPicPr>
          <p:cNvPr id="116" name="Google Shape;116;p19"/>
          <p:cNvPicPr preferRelativeResize="0"/>
          <p:nvPr/>
        </p:nvPicPr>
        <p:blipFill>
          <a:blip r:embed="rId3">
            <a:alphaModFix/>
          </a:blip>
          <a:stretch>
            <a:fillRect/>
          </a:stretch>
        </p:blipFill>
        <p:spPr>
          <a:xfrm>
            <a:off x="6029800" y="1987450"/>
            <a:ext cx="2562799" cy="2562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Secure User Authentication</a:t>
            </a:r>
            <a:endParaRPr sz="700"/>
          </a:p>
        </p:txBody>
      </p:sp>
      <p:sp>
        <p:nvSpPr>
          <p:cNvPr id="122" name="Google Shape;122;p20"/>
          <p:cNvSpPr txBox="1"/>
          <p:nvPr/>
        </p:nvSpPr>
        <p:spPr>
          <a:xfrm>
            <a:off x="357575" y="1057475"/>
            <a:ext cx="5713800" cy="15408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User registration and login system powered by </a:t>
            </a:r>
            <a:r>
              <a:rPr b="1" lang="en" sz="1800">
                <a:solidFill>
                  <a:srgbClr val="193967"/>
                </a:solidFill>
                <a:latin typeface="Nunito Sans"/>
                <a:ea typeface="Nunito Sans"/>
                <a:cs typeface="Nunito Sans"/>
                <a:sym typeface="Nunito Sans"/>
              </a:rPr>
              <a:t>bcrypt</a:t>
            </a:r>
            <a:r>
              <a:rPr lang="en" sz="1800">
                <a:solidFill>
                  <a:srgbClr val="193967"/>
                </a:solidFill>
                <a:latin typeface="Nunito Sans"/>
                <a:ea typeface="Nunito Sans"/>
                <a:cs typeface="Nunito Sans"/>
                <a:sym typeface="Nunito Sans"/>
              </a:rPr>
              <a:t> for password security.</a:t>
            </a:r>
            <a:endParaRPr sz="1800">
              <a:solidFill>
                <a:srgbClr val="193967"/>
              </a:solidFill>
              <a:latin typeface="Nunito Sans"/>
              <a:ea typeface="Nunito Sans"/>
              <a:cs typeface="Nunito Sans"/>
              <a:sym typeface="Nunito Sans"/>
            </a:endParaRPr>
          </a:p>
          <a:p>
            <a:pPr indent="0" lvl="0" marL="0" rtl="0" algn="l">
              <a:lnSpc>
                <a:spcPct val="115000"/>
              </a:lnSpc>
              <a:spcBef>
                <a:spcPts val="1200"/>
              </a:spcBef>
              <a:spcAft>
                <a:spcPts val="0"/>
              </a:spcAft>
              <a:buNone/>
            </a:pPr>
            <a:r>
              <a:t/>
            </a:r>
            <a:endParaRPr sz="1800">
              <a:solidFill>
                <a:srgbClr val="193967"/>
              </a:solidFill>
              <a:latin typeface="Nunito Sans"/>
              <a:ea typeface="Nunito Sans"/>
              <a:cs typeface="Nunito Sans"/>
              <a:sym typeface="Nunito Sans"/>
            </a:endParaRPr>
          </a:p>
          <a:p>
            <a:pPr indent="0" lvl="0" marL="0" rtl="0" algn="l">
              <a:lnSpc>
                <a:spcPct val="115000"/>
              </a:lnSpc>
              <a:spcBef>
                <a:spcPts val="1200"/>
              </a:spcBef>
              <a:spcAft>
                <a:spcPts val="1200"/>
              </a:spcAft>
              <a:buNone/>
            </a:pPr>
            <a:r>
              <a:t/>
            </a:r>
            <a:endParaRPr sz="1800">
              <a:solidFill>
                <a:srgbClr val="193967"/>
              </a:solidFill>
              <a:latin typeface="Nunito Sans"/>
              <a:ea typeface="Nunito Sans"/>
              <a:cs typeface="Nunito Sans"/>
              <a:sym typeface="Nunito Sans"/>
            </a:endParaRPr>
          </a:p>
        </p:txBody>
      </p:sp>
      <p:pic>
        <p:nvPicPr>
          <p:cNvPr id="123" name="Google Shape;123;p20"/>
          <p:cNvPicPr preferRelativeResize="0"/>
          <p:nvPr/>
        </p:nvPicPr>
        <p:blipFill rotWithShape="1">
          <a:blip r:embed="rId3">
            <a:alphaModFix/>
          </a:blip>
          <a:srcRect b="10860" l="5483" r="5635" t="10953"/>
          <a:stretch/>
        </p:blipFill>
        <p:spPr>
          <a:xfrm>
            <a:off x="357575" y="2068625"/>
            <a:ext cx="5638175" cy="2550325"/>
          </a:xfrm>
          <a:prstGeom prst="rect">
            <a:avLst/>
          </a:prstGeom>
          <a:noFill/>
          <a:ln>
            <a:noFill/>
          </a:ln>
        </p:spPr>
      </p:pic>
      <p:pic>
        <p:nvPicPr>
          <p:cNvPr descr="File:Passwords iOS.svg - Wikimedia Commons" id="124" name="Google Shape;124;p20"/>
          <p:cNvPicPr preferRelativeResize="0"/>
          <p:nvPr/>
        </p:nvPicPr>
        <p:blipFill>
          <a:blip r:embed="rId4">
            <a:alphaModFix/>
          </a:blip>
          <a:stretch>
            <a:fillRect/>
          </a:stretch>
        </p:blipFill>
        <p:spPr>
          <a:xfrm rot="1498887">
            <a:off x="6710151" y="1021071"/>
            <a:ext cx="1733230" cy="17332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nvSpPr>
        <p:spPr>
          <a:xfrm>
            <a:off x="357575" y="337050"/>
            <a:ext cx="6859200" cy="53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500">
                <a:solidFill>
                  <a:srgbClr val="193967"/>
                </a:solidFill>
                <a:latin typeface="Nunito Sans Black"/>
                <a:ea typeface="Nunito Sans Black"/>
                <a:cs typeface="Nunito Sans Black"/>
                <a:sym typeface="Nunito Sans Black"/>
              </a:rPr>
              <a:t>Secure User Authentication</a:t>
            </a:r>
            <a:endParaRPr sz="700"/>
          </a:p>
        </p:txBody>
      </p:sp>
      <p:sp>
        <p:nvSpPr>
          <p:cNvPr id="130" name="Google Shape;130;p21"/>
          <p:cNvSpPr txBox="1"/>
          <p:nvPr/>
        </p:nvSpPr>
        <p:spPr>
          <a:xfrm>
            <a:off x="357575" y="1057475"/>
            <a:ext cx="4417800" cy="2661300"/>
          </a:xfrm>
          <a:prstGeom prst="rect">
            <a:avLst/>
          </a:prstGeom>
          <a:noFill/>
          <a:ln>
            <a:noFill/>
          </a:ln>
        </p:spPr>
        <p:txBody>
          <a:bodyPr anchorCtr="0" anchor="t" bIns="0" lIns="0" spcFirstLastPara="1" rIns="0" wrap="square" tIns="0">
            <a:spAutoFit/>
          </a:bodyPr>
          <a:lstStyle/>
          <a:p>
            <a:pPr indent="-342900" lvl="0" marL="457200" rtl="0" algn="l">
              <a:lnSpc>
                <a:spcPct val="115000"/>
              </a:lnSpc>
              <a:spcBef>
                <a:spcPts val="120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User profile management</a:t>
            </a:r>
            <a:endParaRPr sz="1800">
              <a:solidFill>
                <a:srgbClr val="193967"/>
              </a:solidFill>
              <a:latin typeface="Nunito Sans"/>
              <a:ea typeface="Nunito Sans"/>
              <a:cs typeface="Nunito Sans"/>
              <a:sym typeface="Nunito Sans"/>
            </a:endParaRPr>
          </a:p>
          <a:p>
            <a:pPr indent="-342900" lvl="1" marL="914400" rtl="0" algn="l">
              <a:lnSpc>
                <a:spcPct val="115000"/>
              </a:lnSpc>
              <a:spcBef>
                <a:spcPts val="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Register/Sign up</a:t>
            </a:r>
            <a:endParaRPr sz="1800">
              <a:solidFill>
                <a:srgbClr val="193967"/>
              </a:solidFill>
              <a:latin typeface="Nunito Sans"/>
              <a:ea typeface="Nunito Sans"/>
              <a:cs typeface="Nunito Sans"/>
              <a:sym typeface="Nunito Sans"/>
            </a:endParaRPr>
          </a:p>
          <a:p>
            <a:pPr indent="-342900" lvl="1" marL="914400" rtl="0" algn="l">
              <a:lnSpc>
                <a:spcPct val="115000"/>
              </a:lnSpc>
              <a:spcBef>
                <a:spcPts val="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Login/Logout</a:t>
            </a:r>
            <a:endParaRPr sz="1800">
              <a:solidFill>
                <a:srgbClr val="193967"/>
              </a:solidFill>
              <a:latin typeface="Nunito Sans"/>
              <a:ea typeface="Nunito Sans"/>
              <a:cs typeface="Nunito Sans"/>
              <a:sym typeface="Nunito Sans"/>
            </a:endParaRPr>
          </a:p>
          <a:p>
            <a:pPr indent="-342900" lvl="1" marL="914400" rtl="0" algn="l">
              <a:lnSpc>
                <a:spcPct val="115000"/>
              </a:lnSpc>
              <a:spcBef>
                <a:spcPts val="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Update profile</a:t>
            </a:r>
            <a:endParaRPr sz="1800">
              <a:solidFill>
                <a:srgbClr val="193967"/>
              </a:solidFill>
              <a:latin typeface="Nunito Sans"/>
              <a:ea typeface="Nunito Sans"/>
              <a:cs typeface="Nunito Sans"/>
              <a:sym typeface="Nunito Sans"/>
            </a:endParaRPr>
          </a:p>
          <a:p>
            <a:pPr indent="-342900" lvl="2" marL="1371600" rtl="0" algn="l">
              <a:lnSpc>
                <a:spcPct val="115000"/>
              </a:lnSpc>
              <a:spcBef>
                <a:spcPts val="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username</a:t>
            </a:r>
            <a:endParaRPr sz="1800">
              <a:solidFill>
                <a:srgbClr val="193967"/>
              </a:solidFill>
              <a:latin typeface="Nunito Sans"/>
              <a:ea typeface="Nunito Sans"/>
              <a:cs typeface="Nunito Sans"/>
              <a:sym typeface="Nunito Sans"/>
            </a:endParaRPr>
          </a:p>
          <a:p>
            <a:pPr indent="-342900" lvl="2" marL="1371600" rtl="0" algn="l">
              <a:lnSpc>
                <a:spcPct val="115000"/>
              </a:lnSpc>
              <a:spcBef>
                <a:spcPts val="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email</a:t>
            </a:r>
            <a:endParaRPr sz="1800">
              <a:solidFill>
                <a:srgbClr val="193967"/>
              </a:solidFill>
              <a:latin typeface="Nunito Sans"/>
              <a:ea typeface="Nunito Sans"/>
              <a:cs typeface="Nunito Sans"/>
              <a:sym typeface="Nunito Sans"/>
            </a:endParaRPr>
          </a:p>
          <a:p>
            <a:pPr indent="-342900" lvl="2" marL="1371600" rtl="0" algn="l">
              <a:lnSpc>
                <a:spcPct val="115000"/>
              </a:lnSpc>
              <a:spcBef>
                <a:spcPts val="0"/>
              </a:spcBef>
              <a:spcAft>
                <a:spcPts val="0"/>
              </a:spcAft>
              <a:buClr>
                <a:srgbClr val="193967"/>
              </a:buClr>
              <a:buSzPts val="1800"/>
              <a:buFont typeface="Nunito Sans"/>
              <a:buChar char="●"/>
            </a:pPr>
            <a:r>
              <a:rPr lang="en" sz="1800">
                <a:solidFill>
                  <a:srgbClr val="193967"/>
                </a:solidFill>
                <a:latin typeface="Nunito Sans"/>
                <a:ea typeface="Nunito Sans"/>
                <a:cs typeface="Nunito Sans"/>
                <a:sym typeface="Nunito Sans"/>
              </a:rPr>
              <a:t>password</a:t>
            </a:r>
            <a:endParaRPr sz="1800">
              <a:solidFill>
                <a:srgbClr val="193967"/>
              </a:solidFill>
              <a:latin typeface="Nunito Sans"/>
              <a:ea typeface="Nunito Sans"/>
              <a:cs typeface="Nunito Sans"/>
              <a:sym typeface="Nunito Sans"/>
            </a:endParaRPr>
          </a:p>
          <a:p>
            <a:pPr indent="0" lvl="0" marL="0" rtl="0" algn="l">
              <a:lnSpc>
                <a:spcPct val="115000"/>
              </a:lnSpc>
              <a:spcBef>
                <a:spcPts val="1200"/>
              </a:spcBef>
              <a:spcAft>
                <a:spcPts val="1200"/>
              </a:spcAft>
              <a:buNone/>
            </a:pPr>
            <a:r>
              <a:t/>
            </a:r>
            <a:endParaRPr sz="1800">
              <a:solidFill>
                <a:srgbClr val="193967"/>
              </a:solidFill>
              <a:latin typeface="Nunito Sans"/>
              <a:ea typeface="Nunito Sans"/>
              <a:cs typeface="Nunito Sans"/>
              <a:sym typeface="Nunito Sans"/>
            </a:endParaRPr>
          </a:p>
        </p:txBody>
      </p:sp>
      <p:pic>
        <p:nvPicPr>
          <p:cNvPr descr="User's profile icon | Free SVG" id="131" name="Google Shape;131;p21"/>
          <p:cNvPicPr preferRelativeResize="0"/>
          <p:nvPr/>
        </p:nvPicPr>
        <p:blipFill>
          <a:blip r:embed="rId3">
            <a:alphaModFix/>
          </a:blip>
          <a:stretch>
            <a:fillRect/>
          </a:stretch>
        </p:blipFill>
        <p:spPr>
          <a:xfrm>
            <a:off x="248950" y="4363300"/>
            <a:ext cx="538800" cy="538800"/>
          </a:xfrm>
          <a:prstGeom prst="rect">
            <a:avLst/>
          </a:prstGeom>
          <a:noFill/>
          <a:ln>
            <a:noFill/>
          </a:ln>
        </p:spPr>
      </p:pic>
      <p:pic>
        <p:nvPicPr>
          <p:cNvPr id="132" name="Google Shape;132;p21"/>
          <p:cNvPicPr preferRelativeResize="0"/>
          <p:nvPr/>
        </p:nvPicPr>
        <p:blipFill>
          <a:blip r:embed="rId4">
            <a:alphaModFix/>
          </a:blip>
          <a:stretch>
            <a:fillRect/>
          </a:stretch>
        </p:blipFill>
        <p:spPr>
          <a:xfrm>
            <a:off x="3669263" y="1532300"/>
            <a:ext cx="2677888" cy="2792249"/>
          </a:xfrm>
          <a:prstGeom prst="rect">
            <a:avLst/>
          </a:prstGeom>
          <a:noFill/>
          <a:ln>
            <a:noFill/>
          </a:ln>
        </p:spPr>
      </p:pic>
      <p:pic>
        <p:nvPicPr>
          <p:cNvPr id="133" name="Google Shape;133;p21"/>
          <p:cNvPicPr preferRelativeResize="0"/>
          <p:nvPr/>
        </p:nvPicPr>
        <p:blipFill>
          <a:blip r:embed="rId5">
            <a:alphaModFix/>
          </a:blip>
          <a:stretch>
            <a:fillRect/>
          </a:stretch>
        </p:blipFill>
        <p:spPr>
          <a:xfrm>
            <a:off x="6515500" y="1532300"/>
            <a:ext cx="2552300" cy="27922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